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092D0"/>
                </a:solidFill>
                <a:latin typeface="Candara"/>
                <a:cs typeface="Candar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92D0"/>
                </a:solidFill>
                <a:latin typeface="Candara"/>
                <a:cs typeface="Candar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92D0"/>
                </a:solidFill>
                <a:latin typeface="Candara"/>
                <a:cs typeface="Candar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6939" y="1590801"/>
            <a:ext cx="4263390" cy="3458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92D0"/>
                </a:solidFill>
                <a:latin typeface="Candara"/>
                <a:cs typeface="Candar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393307" y="1552701"/>
            <a:ext cx="4097020" cy="4174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92D0"/>
                </a:solidFill>
                <a:latin typeface="Candara"/>
                <a:cs typeface="Candar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400" y="115823"/>
            <a:ext cx="2638044" cy="10424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93033" y="-20878"/>
            <a:ext cx="6955790" cy="1202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092D0"/>
                </a:solidFill>
                <a:latin typeface="Candara"/>
                <a:cs typeface="Candar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0861" y="1590421"/>
            <a:ext cx="9620885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594338" y="6454047"/>
            <a:ext cx="259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dmin@ich.org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979657" y="6404559"/>
            <a:ext cx="9207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15">
                <a:solidFill>
                  <a:srgbClr val="999999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0232" y="2196795"/>
            <a:ext cx="7598409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Good</a:t>
            </a:r>
            <a:r>
              <a:rPr dirty="0" sz="4000" spc="-105"/>
              <a:t> </a:t>
            </a:r>
            <a:r>
              <a:rPr dirty="0" sz="4000"/>
              <a:t>Clinical</a:t>
            </a:r>
            <a:r>
              <a:rPr dirty="0" sz="4000" spc="-55"/>
              <a:t> </a:t>
            </a:r>
            <a:r>
              <a:rPr dirty="0" sz="4000"/>
              <a:t>Practice</a:t>
            </a:r>
            <a:r>
              <a:rPr dirty="0" sz="4000" spc="-60"/>
              <a:t> </a:t>
            </a:r>
            <a:r>
              <a:rPr dirty="0" sz="4000"/>
              <a:t>–</a:t>
            </a:r>
            <a:r>
              <a:rPr dirty="0" sz="4000" spc="-90"/>
              <a:t> </a:t>
            </a:r>
            <a:r>
              <a:rPr dirty="0" sz="4000"/>
              <a:t>ICH</a:t>
            </a:r>
            <a:r>
              <a:rPr dirty="0" sz="4000" spc="-90"/>
              <a:t> </a:t>
            </a:r>
            <a:r>
              <a:rPr dirty="0" sz="4000"/>
              <a:t>E6</a:t>
            </a:r>
            <a:r>
              <a:rPr dirty="0" sz="4000" spc="-90"/>
              <a:t> </a:t>
            </a:r>
            <a:r>
              <a:rPr dirty="0" sz="4000" spc="-20"/>
              <a:t>(R3)</a:t>
            </a:r>
            <a:endParaRPr sz="4000"/>
          </a:p>
        </p:txBody>
      </p:sp>
      <p:sp>
        <p:nvSpPr>
          <p:cNvPr id="4" name="object 4" descr=""/>
          <p:cNvSpPr txBox="1"/>
          <p:nvPr/>
        </p:nvSpPr>
        <p:spPr>
          <a:xfrm>
            <a:off x="2384805" y="4334002"/>
            <a:ext cx="7267575" cy="1322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 i="1">
                <a:solidFill>
                  <a:srgbClr val="0092D0"/>
                </a:solidFill>
                <a:latin typeface="Candara"/>
                <a:cs typeface="Candara"/>
              </a:rPr>
              <a:t>Step</a:t>
            </a:r>
            <a:r>
              <a:rPr dirty="0" sz="2800" spc="-50" b="1" i="1">
                <a:solidFill>
                  <a:srgbClr val="0092D0"/>
                </a:solidFill>
                <a:latin typeface="Candara"/>
                <a:cs typeface="Candara"/>
              </a:rPr>
              <a:t> </a:t>
            </a:r>
            <a:r>
              <a:rPr dirty="0" sz="2800" b="1" i="1">
                <a:solidFill>
                  <a:srgbClr val="0092D0"/>
                </a:solidFill>
                <a:latin typeface="Candara"/>
                <a:cs typeface="Candara"/>
              </a:rPr>
              <a:t>2</a:t>
            </a:r>
            <a:r>
              <a:rPr dirty="0" sz="2800" spc="-40" b="1" i="1">
                <a:solidFill>
                  <a:srgbClr val="0092D0"/>
                </a:solidFill>
                <a:latin typeface="Candara"/>
                <a:cs typeface="Candara"/>
              </a:rPr>
              <a:t> </a:t>
            </a:r>
            <a:r>
              <a:rPr dirty="0" sz="2800" b="1">
                <a:solidFill>
                  <a:srgbClr val="0092D0"/>
                </a:solidFill>
                <a:latin typeface="Candara"/>
                <a:cs typeface="Candara"/>
              </a:rPr>
              <a:t>document</a:t>
            </a:r>
            <a:r>
              <a:rPr dirty="0" sz="2800" spc="-40" b="1">
                <a:solidFill>
                  <a:srgbClr val="0092D0"/>
                </a:solidFill>
                <a:latin typeface="Candara"/>
                <a:cs typeface="Candara"/>
              </a:rPr>
              <a:t> </a:t>
            </a:r>
            <a:r>
              <a:rPr dirty="0" sz="2800" b="1">
                <a:solidFill>
                  <a:srgbClr val="0092D0"/>
                </a:solidFill>
                <a:latin typeface="Candara"/>
                <a:cs typeface="Candara"/>
              </a:rPr>
              <a:t>–</a:t>
            </a:r>
            <a:r>
              <a:rPr dirty="0" sz="2800" spc="-60" b="1">
                <a:solidFill>
                  <a:srgbClr val="0092D0"/>
                </a:solidFill>
                <a:latin typeface="Candara"/>
                <a:cs typeface="Candara"/>
              </a:rPr>
              <a:t> </a:t>
            </a:r>
            <a:r>
              <a:rPr dirty="0" sz="2800" b="1">
                <a:solidFill>
                  <a:srgbClr val="0092D0"/>
                </a:solidFill>
                <a:latin typeface="Candara"/>
                <a:cs typeface="Candara"/>
              </a:rPr>
              <a:t>to</a:t>
            </a:r>
            <a:r>
              <a:rPr dirty="0" sz="2800" spc="-55" b="1">
                <a:solidFill>
                  <a:srgbClr val="0092D0"/>
                </a:solidFill>
                <a:latin typeface="Candara"/>
                <a:cs typeface="Candara"/>
              </a:rPr>
              <a:t> </a:t>
            </a:r>
            <a:r>
              <a:rPr dirty="0" sz="2800" b="1">
                <a:solidFill>
                  <a:srgbClr val="0092D0"/>
                </a:solidFill>
                <a:latin typeface="Candara"/>
                <a:cs typeface="Candara"/>
              </a:rPr>
              <a:t>be</a:t>
            </a:r>
            <a:r>
              <a:rPr dirty="0" sz="2800" spc="-50" b="1">
                <a:solidFill>
                  <a:srgbClr val="0092D0"/>
                </a:solidFill>
                <a:latin typeface="Candara"/>
                <a:cs typeface="Candara"/>
              </a:rPr>
              <a:t> </a:t>
            </a:r>
            <a:r>
              <a:rPr dirty="0" sz="2800" b="1">
                <a:solidFill>
                  <a:srgbClr val="0092D0"/>
                </a:solidFill>
                <a:latin typeface="Candara"/>
                <a:cs typeface="Candara"/>
              </a:rPr>
              <a:t>released</a:t>
            </a:r>
            <a:r>
              <a:rPr dirty="0" sz="2800" spc="-25" b="1">
                <a:solidFill>
                  <a:srgbClr val="0092D0"/>
                </a:solidFill>
                <a:latin typeface="Candara"/>
                <a:cs typeface="Candara"/>
              </a:rPr>
              <a:t> </a:t>
            </a:r>
            <a:r>
              <a:rPr dirty="0" sz="2800" b="1">
                <a:solidFill>
                  <a:srgbClr val="0092D0"/>
                </a:solidFill>
                <a:latin typeface="Candara"/>
                <a:cs typeface="Candara"/>
              </a:rPr>
              <a:t>for</a:t>
            </a:r>
            <a:r>
              <a:rPr dirty="0" sz="2800" spc="-60" b="1">
                <a:solidFill>
                  <a:srgbClr val="0092D0"/>
                </a:solidFill>
                <a:latin typeface="Candara"/>
                <a:cs typeface="Candara"/>
              </a:rPr>
              <a:t> </a:t>
            </a:r>
            <a:r>
              <a:rPr dirty="0" sz="2800" spc="-10" b="1">
                <a:solidFill>
                  <a:srgbClr val="0092D0"/>
                </a:solidFill>
                <a:latin typeface="Candara"/>
                <a:cs typeface="Candara"/>
              </a:rPr>
              <a:t>comments</a:t>
            </a:r>
            <a:endParaRPr sz="28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dirty="0" sz="2800" b="1">
                <a:solidFill>
                  <a:srgbClr val="4B4B4B"/>
                </a:solidFill>
                <a:latin typeface="Candara"/>
                <a:cs typeface="Candara"/>
              </a:rPr>
              <a:t>22</a:t>
            </a:r>
            <a:r>
              <a:rPr dirty="0" sz="2800" spc="-50" b="1">
                <a:solidFill>
                  <a:srgbClr val="4B4B4B"/>
                </a:solidFill>
                <a:latin typeface="Candara"/>
                <a:cs typeface="Candara"/>
              </a:rPr>
              <a:t> </a:t>
            </a:r>
            <a:r>
              <a:rPr dirty="0" sz="2800" b="1">
                <a:solidFill>
                  <a:srgbClr val="4B4B4B"/>
                </a:solidFill>
                <a:latin typeface="Candara"/>
                <a:cs typeface="Candara"/>
              </a:rPr>
              <a:t>May</a:t>
            </a:r>
            <a:r>
              <a:rPr dirty="0" sz="2800" spc="-40" b="1">
                <a:solidFill>
                  <a:srgbClr val="4B4B4B"/>
                </a:solidFill>
                <a:latin typeface="Candara"/>
                <a:cs typeface="Candara"/>
              </a:rPr>
              <a:t> </a:t>
            </a:r>
            <a:r>
              <a:rPr dirty="0" sz="2800" spc="-20" b="1">
                <a:solidFill>
                  <a:srgbClr val="4B4B4B"/>
                </a:solidFill>
                <a:latin typeface="Candara"/>
                <a:cs typeface="Candara"/>
              </a:rPr>
              <a:t>2023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779901" y="6320434"/>
            <a:ext cx="4050665" cy="35750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220"/>
              </a:spcBef>
            </a:pPr>
            <a:r>
              <a:rPr dirty="0" sz="1100">
                <a:solidFill>
                  <a:srgbClr val="5F5F5F"/>
                </a:solidFill>
                <a:latin typeface="Candara"/>
                <a:cs typeface="Candara"/>
              </a:rPr>
              <a:t>International</a:t>
            </a:r>
            <a:r>
              <a:rPr dirty="0" sz="1100" spc="50">
                <a:solidFill>
                  <a:srgbClr val="5F5F5F"/>
                </a:solidFill>
                <a:latin typeface="Candara"/>
                <a:cs typeface="Candara"/>
              </a:rPr>
              <a:t> </a:t>
            </a:r>
            <a:r>
              <a:rPr dirty="0" sz="1100">
                <a:solidFill>
                  <a:srgbClr val="5F5F5F"/>
                </a:solidFill>
                <a:latin typeface="Candara"/>
                <a:cs typeface="Candara"/>
              </a:rPr>
              <a:t>Council</a:t>
            </a:r>
            <a:r>
              <a:rPr dirty="0" sz="1100" spc="80">
                <a:solidFill>
                  <a:srgbClr val="5F5F5F"/>
                </a:solidFill>
                <a:latin typeface="Candara"/>
                <a:cs typeface="Candara"/>
              </a:rPr>
              <a:t> </a:t>
            </a:r>
            <a:r>
              <a:rPr dirty="0" sz="1100">
                <a:solidFill>
                  <a:srgbClr val="5F5F5F"/>
                </a:solidFill>
                <a:latin typeface="Candara"/>
                <a:cs typeface="Candara"/>
              </a:rPr>
              <a:t>for</a:t>
            </a:r>
            <a:r>
              <a:rPr dirty="0" sz="1100" spc="55">
                <a:solidFill>
                  <a:srgbClr val="5F5F5F"/>
                </a:solidFill>
                <a:latin typeface="Candara"/>
                <a:cs typeface="Candara"/>
              </a:rPr>
              <a:t> </a:t>
            </a:r>
            <a:r>
              <a:rPr dirty="0" sz="1100">
                <a:solidFill>
                  <a:srgbClr val="5F5F5F"/>
                </a:solidFill>
                <a:latin typeface="Candara"/>
                <a:cs typeface="Candara"/>
              </a:rPr>
              <a:t>Harmonisation</a:t>
            </a:r>
            <a:r>
              <a:rPr dirty="0" sz="1100" spc="100">
                <a:solidFill>
                  <a:srgbClr val="5F5F5F"/>
                </a:solidFill>
                <a:latin typeface="Candara"/>
                <a:cs typeface="Candara"/>
              </a:rPr>
              <a:t> </a:t>
            </a:r>
            <a:r>
              <a:rPr dirty="0" sz="1100">
                <a:solidFill>
                  <a:srgbClr val="5F5F5F"/>
                </a:solidFill>
                <a:latin typeface="Candara"/>
                <a:cs typeface="Candara"/>
              </a:rPr>
              <a:t>of</a:t>
            </a:r>
            <a:r>
              <a:rPr dirty="0" sz="1100" spc="50">
                <a:solidFill>
                  <a:srgbClr val="5F5F5F"/>
                </a:solidFill>
                <a:latin typeface="Candara"/>
                <a:cs typeface="Candara"/>
              </a:rPr>
              <a:t> </a:t>
            </a:r>
            <a:r>
              <a:rPr dirty="0" sz="1100">
                <a:solidFill>
                  <a:srgbClr val="5F5F5F"/>
                </a:solidFill>
                <a:latin typeface="Candara"/>
                <a:cs typeface="Candara"/>
              </a:rPr>
              <a:t>Technical</a:t>
            </a:r>
            <a:r>
              <a:rPr dirty="0" sz="1100" spc="95">
                <a:solidFill>
                  <a:srgbClr val="5F5F5F"/>
                </a:solidFill>
                <a:latin typeface="Candara"/>
                <a:cs typeface="Candara"/>
              </a:rPr>
              <a:t> </a:t>
            </a:r>
            <a:r>
              <a:rPr dirty="0" sz="1100" spc="-10">
                <a:solidFill>
                  <a:srgbClr val="5F5F5F"/>
                </a:solidFill>
                <a:latin typeface="Candara"/>
                <a:cs typeface="Candara"/>
              </a:rPr>
              <a:t>Requirements </a:t>
            </a:r>
            <a:r>
              <a:rPr dirty="0" sz="1100">
                <a:solidFill>
                  <a:srgbClr val="5F5F5F"/>
                </a:solidFill>
                <a:latin typeface="Candara"/>
                <a:cs typeface="Candara"/>
              </a:rPr>
              <a:t>for</a:t>
            </a:r>
            <a:r>
              <a:rPr dirty="0" sz="1100" spc="35">
                <a:solidFill>
                  <a:srgbClr val="5F5F5F"/>
                </a:solidFill>
                <a:latin typeface="Candara"/>
                <a:cs typeface="Candara"/>
              </a:rPr>
              <a:t> </a:t>
            </a:r>
            <a:r>
              <a:rPr dirty="0" sz="1100">
                <a:solidFill>
                  <a:srgbClr val="5F5F5F"/>
                </a:solidFill>
                <a:latin typeface="Candara"/>
                <a:cs typeface="Candara"/>
              </a:rPr>
              <a:t>Pharmaceuticals</a:t>
            </a:r>
            <a:r>
              <a:rPr dirty="0" sz="1100" spc="95">
                <a:solidFill>
                  <a:srgbClr val="5F5F5F"/>
                </a:solidFill>
                <a:latin typeface="Candara"/>
                <a:cs typeface="Candara"/>
              </a:rPr>
              <a:t> </a:t>
            </a:r>
            <a:r>
              <a:rPr dirty="0" sz="1100">
                <a:solidFill>
                  <a:srgbClr val="5F5F5F"/>
                </a:solidFill>
                <a:latin typeface="Candara"/>
                <a:cs typeface="Candara"/>
              </a:rPr>
              <a:t>for</a:t>
            </a:r>
            <a:r>
              <a:rPr dirty="0" sz="1100" spc="50">
                <a:solidFill>
                  <a:srgbClr val="5F5F5F"/>
                </a:solidFill>
                <a:latin typeface="Candara"/>
                <a:cs typeface="Candara"/>
              </a:rPr>
              <a:t> </a:t>
            </a:r>
            <a:r>
              <a:rPr dirty="0" sz="1100">
                <a:solidFill>
                  <a:srgbClr val="5F5F5F"/>
                </a:solidFill>
                <a:latin typeface="Candara"/>
                <a:cs typeface="Candara"/>
              </a:rPr>
              <a:t>Human</a:t>
            </a:r>
            <a:r>
              <a:rPr dirty="0" sz="1100" spc="70">
                <a:solidFill>
                  <a:srgbClr val="5F5F5F"/>
                </a:solidFill>
                <a:latin typeface="Candara"/>
                <a:cs typeface="Candara"/>
              </a:rPr>
              <a:t> </a:t>
            </a:r>
            <a:r>
              <a:rPr dirty="0" sz="1100" spc="-25">
                <a:solidFill>
                  <a:srgbClr val="5F5F5F"/>
                </a:solidFill>
                <a:latin typeface="Candara"/>
                <a:cs typeface="Candara"/>
              </a:rPr>
              <a:t>Use</a:t>
            </a:r>
            <a:endParaRPr sz="1100">
              <a:latin typeface="Candara"/>
              <a:cs typeface="Candar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907279" y="2993135"/>
            <a:ext cx="1949450" cy="1165860"/>
            <a:chOff x="4907279" y="2993135"/>
            <a:chExt cx="1949450" cy="116586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07279" y="2993135"/>
              <a:ext cx="1949196" cy="116585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6357" y="2996723"/>
              <a:ext cx="1871797" cy="10869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9426" y="109219"/>
            <a:ext cx="7748905" cy="1201420"/>
          </a:xfrm>
          <a:prstGeom prst="rect"/>
        </p:spPr>
        <p:txBody>
          <a:bodyPr wrap="square" lIns="0" tIns="66675" rIns="0" bIns="0" rtlCol="0" vert="horz">
            <a:spAutoFit/>
          </a:bodyPr>
          <a:lstStyle/>
          <a:p>
            <a:pPr marL="12700" marR="5080">
              <a:lnSpc>
                <a:spcPts val="4460"/>
              </a:lnSpc>
              <a:spcBef>
                <a:spcPts val="525"/>
              </a:spcBef>
            </a:pPr>
            <a:r>
              <a:rPr dirty="0" sz="4000"/>
              <a:t>What</a:t>
            </a:r>
            <a:r>
              <a:rPr dirty="0" sz="4000" spc="-90"/>
              <a:t> </a:t>
            </a:r>
            <a:r>
              <a:rPr dirty="0" sz="4000"/>
              <a:t>is</a:t>
            </a:r>
            <a:r>
              <a:rPr dirty="0" sz="4000" spc="-90"/>
              <a:t> </a:t>
            </a:r>
            <a:r>
              <a:rPr dirty="0" sz="4000"/>
              <a:t>new</a:t>
            </a:r>
            <a:r>
              <a:rPr dirty="0" sz="4000" spc="-90"/>
              <a:t> </a:t>
            </a:r>
            <a:r>
              <a:rPr dirty="0" sz="4000"/>
              <a:t>about</a:t>
            </a:r>
            <a:r>
              <a:rPr dirty="0" sz="4000" spc="-85"/>
              <a:t> </a:t>
            </a:r>
            <a:r>
              <a:rPr dirty="0" sz="4000"/>
              <a:t>E6(R3)</a:t>
            </a:r>
            <a:r>
              <a:rPr dirty="0" sz="4000" spc="-85"/>
              <a:t> </a:t>
            </a:r>
            <a:r>
              <a:rPr dirty="0" sz="4000" spc="-10"/>
              <a:t>structure </a:t>
            </a:r>
            <a:r>
              <a:rPr dirty="0" sz="4000"/>
              <a:t>and</a:t>
            </a:r>
            <a:r>
              <a:rPr dirty="0" sz="4000" spc="-80"/>
              <a:t> </a:t>
            </a:r>
            <a:r>
              <a:rPr dirty="0" sz="4000" spc="-10"/>
              <a:t>content?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768502" y="1424685"/>
            <a:ext cx="10633075" cy="4751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0092D0"/>
              </a:buClr>
              <a:buSzPct val="118750"/>
              <a:buFont typeface="Arial"/>
              <a:buChar char="•"/>
              <a:tabLst>
                <a:tab pos="299085" algn="l"/>
              </a:tabLst>
            </a:pPr>
            <a:r>
              <a:rPr dirty="0" sz="2400" b="1">
                <a:latin typeface="Candara"/>
                <a:cs typeface="Candara"/>
              </a:rPr>
              <a:t>New</a:t>
            </a:r>
            <a:r>
              <a:rPr dirty="0" sz="2400" spc="-1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structure</a:t>
            </a:r>
            <a:r>
              <a:rPr dirty="0" sz="2400" spc="20" b="1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to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provide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clarity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and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better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readability.</a:t>
            </a:r>
            <a:endParaRPr sz="2400">
              <a:latin typeface="Candara"/>
              <a:cs typeface="Candara"/>
            </a:endParaRPr>
          </a:p>
          <a:p>
            <a:pPr lvl="1" marL="756285" indent="-286385">
              <a:lnSpc>
                <a:spcPct val="100000"/>
              </a:lnSpc>
              <a:spcBef>
                <a:spcPts val="35"/>
              </a:spcBef>
              <a:buFont typeface="Courier New"/>
              <a:buChar char="o"/>
              <a:tabLst>
                <a:tab pos="756285" algn="l"/>
              </a:tabLst>
            </a:pP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Principles</a:t>
            </a:r>
            <a:r>
              <a:rPr dirty="0" sz="1800" spc="-1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to</a:t>
            </a:r>
            <a:r>
              <a:rPr dirty="0" sz="1800" spc="-1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remain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relevant</a:t>
            </a:r>
            <a:r>
              <a:rPr dirty="0" sz="1800" spc="1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as</a:t>
            </a:r>
            <a:r>
              <a:rPr dirty="0" sz="1800" spc="-2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technology, methods</a:t>
            </a:r>
            <a:r>
              <a:rPr dirty="0" sz="1800" spc="-3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and</a:t>
            </a:r>
            <a:r>
              <a:rPr dirty="0" sz="1800" spc="-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trial</a:t>
            </a:r>
            <a:r>
              <a:rPr dirty="0" sz="1800" spc="-1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design</a:t>
            </a:r>
            <a:r>
              <a:rPr dirty="0" sz="1800" spc="-2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evolve.</a:t>
            </a:r>
            <a:endParaRPr sz="1800">
              <a:latin typeface="Candara"/>
              <a:cs typeface="Candara"/>
            </a:endParaRPr>
          </a:p>
          <a:p>
            <a:pPr lvl="1" marL="756285" indent="-286385">
              <a:lnSpc>
                <a:spcPct val="100000"/>
              </a:lnSpc>
              <a:buFont typeface="Courier New"/>
              <a:buChar char="o"/>
              <a:tabLst>
                <a:tab pos="756285" algn="l"/>
              </a:tabLst>
            </a:pP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Annexes</a:t>
            </a:r>
            <a:r>
              <a:rPr dirty="0" sz="1800" spc="-1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and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appendices</a:t>
            </a:r>
            <a:r>
              <a:rPr dirty="0" sz="1800" spc="-2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(strategy</a:t>
            </a:r>
            <a:r>
              <a:rPr dirty="0" sz="1800" spc="-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intended</a:t>
            </a:r>
            <a:r>
              <a:rPr dirty="0" sz="1800" spc="-2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to</a:t>
            </a:r>
            <a:r>
              <a:rPr dirty="0" sz="1800" spc="-2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enable</a:t>
            </a:r>
            <a:r>
              <a:rPr dirty="0" sz="1800" spc="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easier</a:t>
            </a:r>
            <a:r>
              <a:rPr dirty="0" sz="1800" spc="-3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and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faster</a:t>
            </a:r>
            <a:r>
              <a:rPr dirty="0" sz="1800" spc="-2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updates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in</a:t>
            </a:r>
            <a:r>
              <a:rPr dirty="0" sz="1800" spc="-2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the</a:t>
            </a:r>
            <a:r>
              <a:rPr dirty="0" sz="1800" spc="-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future).</a:t>
            </a:r>
            <a:endParaRPr sz="1800">
              <a:latin typeface="Candara"/>
              <a:cs typeface="Candara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Courier New"/>
              <a:buChar char="o"/>
            </a:pPr>
            <a:endParaRPr sz="1700">
              <a:latin typeface="Candara"/>
              <a:cs typeface="Candara"/>
            </a:endParaRPr>
          </a:p>
          <a:p>
            <a:pPr marL="299085" indent="-286385">
              <a:lnSpc>
                <a:spcPct val="100000"/>
              </a:lnSpc>
              <a:buClr>
                <a:srgbClr val="0092D0"/>
              </a:buClr>
              <a:buSzPct val="118750"/>
              <a:buFont typeface="Arial"/>
              <a:buChar char="•"/>
              <a:tabLst>
                <a:tab pos="299085" algn="l"/>
              </a:tabLst>
            </a:pPr>
            <a:r>
              <a:rPr dirty="0" sz="2400" b="1">
                <a:latin typeface="Candara"/>
                <a:cs typeface="Candara"/>
              </a:rPr>
              <a:t>Provide</a:t>
            </a:r>
            <a:r>
              <a:rPr dirty="0" sz="2400" spc="-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additional clarity</a:t>
            </a:r>
            <a:r>
              <a:rPr dirty="0" sz="2400" spc="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on</a:t>
            </a:r>
            <a:r>
              <a:rPr dirty="0" sz="2400" spc="-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the</a:t>
            </a:r>
            <a:r>
              <a:rPr dirty="0" sz="2400" spc="5" b="1">
                <a:latin typeface="Candara"/>
                <a:cs typeface="Candara"/>
              </a:rPr>
              <a:t> </a:t>
            </a:r>
            <a:r>
              <a:rPr dirty="0" sz="2400" spc="-10" b="1">
                <a:latin typeface="Candara"/>
                <a:cs typeface="Candara"/>
              </a:rPr>
              <a:t>scope.</a:t>
            </a:r>
            <a:endParaRPr sz="2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92D0"/>
              </a:buClr>
              <a:buFont typeface="Arial"/>
              <a:buChar char="•"/>
            </a:pPr>
            <a:endParaRPr sz="2350">
              <a:latin typeface="Candara"/>
              <a:cs typeface="Candara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lr>
                <a:srgbClr val="0092D0"/>
              </a:buClr>
              <a:buSzPct val="118750"/>
              <a:buFont typeface="Arial"/>
              <a:buChar char="•"/>
              <a:tabLst>
                <a:tab pos="299085" algn="l"/>
              </a:tabLst>
            </a:pPr>
            <a:r>
              <a:rPr dirty="0" sz="2400" b="1">
                <a:latin typeface="Candara"/>
                <a:cs typeface="Candara"/>
              </a:rPr>
              <a:t>Language</a:t>
            </a:r>
            <a:r>
              <a:rPr dirty="0" sz="2400" spc="-1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to</a:t>
            </a:r>
            <a:r>
              <a:rPr dirty="0" sz="2400" spc="-2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facilitate</a:t>
            </a:r>
            <a:r>
              <a:rPr dirty="0" sz="2400" spc="-1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innovations</a:t>
            </a:r>
            <a:r>
              <a:rPr dirty="0" sz="2400" spc="-1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in</a:t>
            </a:r>
            <a:r>
              <a:rPr dirty="0" sz="2400" spc="-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clinical</a:t>
            </a:r>
            <a:r>
              <a:rPr dirty="0" sz="2400" spc="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trial</a:t>
            </a:r>
            <a:r>
              <a:rPr dirty="0" sz="2400" spc="-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design,</a:t>
            </a:r>
            <a:r>
              <a:rPr dirty="0" sz="2400" spc="-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technology</a:t>
            </a:r>
            <a:r>
              <a:rPr dirty="0" sz="2400" spc="-5" b="1">
                <a:latin typeface="Candara"/>
                <a:cs typeface="Candara"/>
              </a:rPr>
              <a:t> </a:t>
            </a:r>
            <a:r>
              <a:rPr dirty="0" sz="2400" spc="-25" b="1">
                <a:latin typeface="Candara"/>
                <a:cs typeface="Candara"/>
              </a:rPr>
              <a:t>and</a:t>
            </a:r>
            <a:endParaRPr sz="2400">
              <a:latin typeface="Candara"/>
              <a:cs typeface="Candara"/>
            </a:endParaRPr>
          </a:p>
          <a:p>
            <a:pPr marL="299085">
              <a:lnSpc>
                <a:spcPct val="100000"/>
              </a:lnSpc>
            </a:pPr>
            <a:r>
              <a:rPr dirty="0" sz="2400" b="1">
                <a:latin typeface="Candara"/>
                <a:cs typeface="Candara"/>
              </a:rPr>
              <a:t>operational </a:t>
            </a:r>
            <a:r>
              <a:rPr dirty="0" sz="2400" spc="-10" b="1">
                <a:latin typeface="Candara"/>
                <a:cs typeface="Candara"/>
              </a:rPr>
              <a:t>approaches.</a:t>
            </a:r>
            <a:endParaRPr sz="2400">
              <a:latin typeface="Candara"/>
              <a:cs typeface="Candara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35"/>
              </a:spcBef>
              <a:buSzPct val="80555"/>
              <a:buFont typeface="Courier New"/>
              <a:buChar char="o"/>
              <a:tabLst>
                <a:tab pos="756285" algn="l"/>
              </a:tabLst>
            </a:pP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Facilitate</a:t>
            </a:r>
            <a:r>
              <a:rPr dirty="0" sz="1800" spc="-4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innovative</a:t>
            </a:r>
            <a:r>
              <a:rPr dirty="0" sz="1800" spc="-2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clinical</a:t>
            </a:r>
            <a:r>
              <a:rPr dirty="0" sz="1800" spc="-3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trial</a:t>
            </a:r>
            <a:r>
              <a:rPr dirty="0" sz="1800" spc="-2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designs,</a:t>
            </a:r>
            <a:r>
              <a:rPr dirty="0" sz="1800" spc="-4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for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example, clinical</a:t>
            </a:r>
            <a:r>
              <a:rPr dirty="0" sz="1800" spc="-3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trials</a:t>
            </a:r>
            <a:r>
              <a:rPr dirty="0" sz="1800" spc="-1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utilising</a:t>
            </a:r>
            <a:r>
              <a:rPr dirty="0" sz="1800" spc="-3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Decentralised</a:t>
            </a:r>
            <a:r>
              <a:rPr dirty="0" sz="1800" spc="-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Clinical</a:t>
            </a:r>
            <a:r>
              <a:rPr dirty="0" sz="1800" spc="-2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Trial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(DCT)</a:t>
            </a:r>
            <a:r>
              <a:rPr dirty="0" sz="1800" spc="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elements</a:t>
            </a:r>
            <a:r>
              <a:rPr dirty="0" sz="1800" spc="-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and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pragmatic elements,</a:t>
            </a:r>
            <a:r>
              <a:rPr dirty="0" sz="1800" spc="-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reflecting</a:t>
            </a:r>
            <a:r>
              <a:rPr dirty="0" sz="1800" spc="-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trials</a:t>
            </a:r>
            <a:r>
              <a:rPr dirty="0" sz="1800" spc="-2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that closely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resemble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routine</a:t>
            </a:r>
            <a:r>
              <a:rPr dirty="0" sz="1800" spc="-1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clinical</a:t>
            </a:r>
            <a:r>
              <a:rPr dirty="0" sz="1800" spc="-2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practice.</a:t>
            </a:r>
            <a:endParaRPr sz="1800">
              <a:latin typeface="Candara"/>
              <a:cs typeface="Candara"/>
            </a:endParaRPr>
          </a:p>
          <a:p>
            <a:pPr lvl="1" marL="756285" marR="259079" indent="-287020">
              <a:lnSpc>
                <a:spcPct val="100000"/>
              </a:lnSpc>
              <a:buSzPct val="80555"/>
              <a:buFont typeface="Courier New"/>
              <a:buChar char="o"/>
              <a:tabLst>
                <a:tab pos="756285" algn="l"/>
              </a:tabLst>
            </a:pP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Facilitate</a:t>
            </a:r>
            <a:r>
              <a:rPr dirty="0" sz="1800" spc="-3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the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use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of</a:t>
            </a:r>
            <a:r>
              <a:rPr dirty="0" sz="1800" spc="-2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Digital</a:t>
            </a:r>
            <a:r>
              <a:rPr dirty="0" sz="1800" spc="-3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Health</a:t>
            </a:r>
            <a:r>
              <a:rPr dirty="0" sz="1800" spc="-1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Technologies</a:t>
            </a:r>
            <a:r>
              <a:rPr dirty="0" sz="1800" spc="-3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(DHTs),</a:t>
            </a:r>
            <a:r>
              <a:rPr dirty="0" sz="1800" spc="-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healthcare</a:t>
            </a:r>
            <a:r>
              <a:rPr dirty="0" sz="1800" spc="-1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infrastructure,</a:t>
            </a:r>
            <a:r>
              <a:rPr dirty="0" sz="1800" spc="-2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and</a:t>
            </a:r>
            <a:r>
              <a:rPr dirty="0" sz="1800" spc="-1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other</a:t>
            </a:r>
            <a:r>
              <a:rPr dirty="0" sz="1800" spc="-2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tools</a:t>
            </a:r>
            <a:r>
              <a:rPr dirty="0" sz="1800" spc="-3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 spc="-25">
                <a:solidFill>
                  <a:srgbClr val="006FC0"/>
                </a:solidFill>
                <a:latin typeface="Candara"/>
                <a:cs typeface="Candara"/>
              </a:rPr>
              <a:t>to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facilitate</a:t>
            </a:r>
            <a:r>
              <a:rPr dirty="0" sz="1800" spc="-3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enrollment</a:t>
            </a:r>
            <a:r>
              <a:rPr dirty="0" sz="1800" spc="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and</a:t>
            </a:r>
            <a:r>
              <a:rPr dirty="0" sz="1800" spc="-2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retention,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capture</a:t>
            </a:r>
            <a:r>
              <a:rPr dirty="0" sz="1800" spc="-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data,</a:t>
            </a:r>
            <a:r>
              <a:rPr dirty="0" sz="1800" spc="-2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monitor,</a:t>
            </a:r>
            <a:r>
              <a:rPr dirty="0" sz="1800" spc="-3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and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to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analyse</a:t>
            </a:r>
            <a:r>
              <a:rPr dirty="0" sz="1800" spc="-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results.</a:t>
            </a:r>
            <a:endParaRPr sz="1800">
              <a:latin typeface="Candara"/>
              <a:cs typeface="Candara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Courier New"/>
              <a:buChar char="o"/>
            </a:pPr>
            <a:endParaRPr sz="1500">
              <a:latin typeface="Candara"/>
              <a:cs typeface="Candara"/>
            </a:endParaRPr>
          </a:p>
          <a:p>
            <a:pPr marL="299085" marR="89535" indent="-287020">
              <a:lnSpc>
                <a:spcPct val="100000"/>
              </a:lnSpc>
              <a:buClr>
                <a:srgbClr val="0092D0"/>
              </a:buClr>
              <a:buSzPct val="118750"/>
              <a:buFont typeface="Arial"/>
              <a:buChar char="•"/>
              <a:tabLst>
                <a:tab pos="299085" algn="l"/>
              </a:tabLst>
            </a:pPr>
            <a:r>
              <a:rPr dirty="0" sz="2400" b="1">
                <a:latin typeface="Candara"/>
                <a:cs typeface="Candara"/>
              </a:rPr>
              <a:t>Set</a:t>
            </a:r>
            <a:r>
              <a:rPr dirty="0" sz="2400" spc="-2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a</a:t>
            </a:r>
            <a:r>
              <a:rPr dirty="0" sz="2400" spc="-1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foundation for</a:t>
            </a:r>
            <a:r>
              <a:rPr dirty="0" sz="2400" spc="-2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practical/feasible</a:t>
            </a:r>
            <a:r>
              <a:rPr dirty="0" sz="2400" spc="-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expectations</a:t>
            </a:r>
            <a:r>
              <a:rPr dirty="0" sz="2400" spc="-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around</a:t>
            </a:r>
            <a:r>
              <a:rPr dirty="0" sz="2400" spc="-2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the </a:t>
            </a:r>
            <a:r>
              <a:rPr dirty="0" sz="2400" spc="-10" b="1">
                <a:latin typeface="Candara"/>
                <a:cs typeface="Candara"/>
              </a:rPr>
              <a:t>responsibilities </a:t>
            </a:r>
            <a:r>
              <a:rPr dirty="0" sz="2400" b="1">
                <a:latin typeface="Candara"/>
                <a:cs typeface="Candara"/>
              </a:rPr>
              <a:t>of</a:t>
            </a:r>
            <a:r>
              <a:rPr dirty="0" sz="2400" spc="-3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sponsor</a:t>
            </a:r>
            <a:r>
              <a:rPr dirty="0" sz="2400" spc="-1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and investigator in</a:t>
            </a:r>
            <a:r>
              <a:rPr dirty="0" sz="2400" spc="-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a</a:t>
            </a:r>
            <a:r>
              <a:rPr dirty="0" sz="2400" spc="-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digital</a:t>
            </a:r>
            <a:r>
              <a:rPr dirty="0" sz="2400" spc="15" b="1">
                <a:latin typeface="Candara"/>
                <a:cs typeface="Candara"/>
              </a:rPr>
              <a:t> </a:t>
            </a:r>
            <a:r>
              <a:rPr dirty="0" sz="2400" spc="-10" b="1">
                <a:latin typeface="Candara"/>
                <a:cs typeface="Candara"/>
              </a:rPr>
              <a:t>ecosystem.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9426" y="109219"/>
            <a:ext cx="7748905" cy="1201420"/>
          </a:xfrm>
          <a:prstGeom prst="rect"/>
        </p:spPr>
        <p:txBody>
          <a:bodyPr wrap="square" lIns="0" tIns="66675" rIns="0" bIns="0" rtlCol="0" vert="horz">
            <a:spAutoFit/>
          </a:bodyPr>
          <a:lstStyle/>
          <a:p>
            <a:pPr marL="12700" marR="5080">
              <a:lnSpc>
                <a:spcPts val="4460"/>
              </a:lnSpc>
              <a:spcBef>
                <a:spcPts val="525"/>
              </a:spcBef>
            </a:pPr>
            <a:r>
              <a:rPr dirty="0" sz="4000"/>
              <a:t>What</a:t>
            </a:r>
            <a:r>
              <a:rPr dirty="0" sz="4000" spc="-90"/>
              <a:t> </a:t>
            </a:r>
            <a:r>
              <a:rPr dirty="0" sz="4000"/>
              <a:t>is</a:t>
            </a:r>
            <a:r>
              <a:rPr dirty="0" sz="4000" spc="-90"/>
              <a:t> </a:t>
            </a:r>
            <a:r>
              <a:rPr dirty="0" sz="4000"/>
              <a:t>new</a:t>
            </a:r>
            <a:r>
              <a:rPr dirty="0" sz="4000" spc="-90"/>
              <a:t> </a:t>
            </a:r>
            <a:r>
              <a:rPr dirty="0" sz="4000"/>
              <a:t>about</a:t>
            </a:r>
            <a:r>
              <a:rPr dirty="0" sz="4000" spc="-85"/>
              <a:t> </a:t>
            </a:r>
            <a:r>
              <a:rPr dirty="0" sz="4000"/>
              <a:t>E6(R3)</a:t>
            </a:r>
            <a:r>
              <a:rPr dirty="0" sz="4000" spc="-85"/>
              <a:t> </a:t>
            </a:r>
            <a:r>
              <a:rPr dirty="0" sz="4000" spc="-10"/>
              <a:t>structure </a:t>
            </a:r>
            <a:r>
              <a:rPr dirty="0" sz="4000"/>
              <a:t>and</a:t>
            </a:r>
            <a:r>
              <a:rPr dirty="0" sz="4000" spc="-135"/>
              <a:t> </a:t>
            </a:r>
            <a:r>
              <a:rPr dirty="0" sz="4000"/>
              <a:t>content?</a:t>
            </a:r>
            <a:r>
              <a:rPr dirty="0" sz="4000" spc="-125"/>
              <a:t> </a:t>
            </a:r>
            <a:r>
              <a:rPr dirty="0" sz="4000" spc="-25"/>
              <a:t>(2)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842568" y="1715465"/>
            <a:ext cx="10069195" cy="3666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0092D0"/>
              </a:buClr>
              <a:buSzPct val="118750"/>
              <a:buFont typeface="Arial"/>
              <a:buChar char="•"/>
              <a:tabLst>
                <a:tab pos="299085" algn="l"/>
              </a:tabLst>
            </a:pPr>
            <a:r>
              <a:rPr dirty="0" sz="2400">
                <a:latin typeface="Candara"/>
                <a:cs typeface="Candara"/>
              </a:rPr>
              <a:t>Encourage</a:t>
            </a:r>
            <a:r>
              <a:rPr dirty="0" sz="2400" spc="15">
                <a:latin typeface="Candara"/>
                <a:cs typeface="Candara"/>
              </a:rPr>
              <a:t> </a:t>
            </a:r>
            <a:r>
              <a:rPr dirty="0" sz="2400" spc="-10" b="1">
                <a:latin typeface="Candara"/>
                <a:cs typeface="Candara"/>
              </a:rPr>
              <a:t>fit-for-</a:t>
            </a:r>
            <a:r>
              <a:rPr dirty="0" sz="2400" b="1">
                <a:latin typeface="Candara"/>
                <a:cs typeface="Candara"/>
              </a:rPr>
              <a:t>purpose</a:t>
            </a:r>
            <a:r>
              <a:rPr dirty="0" sz="2400" spc="-25" b="1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approaches.</a:t>
            </a:r>
            <a:endParaRPr sz="2400">
              <a:latin typeface="Candara"/>
              <a:cs typeface="Candara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40"/>
              </a:spcBef>
              <a:buSzPct val="80555"/>
              <a:buFont typeface="Courier New"/>
              <a:buChar char="o"/>
              <a:tabLst>
                <a:tab pos="756285" algn="l"/>
              </a:tabLst>
            </a:pPr>
            <a:r>
              <a:rPr dirty="0" sz="1800" b="1">
                <a:solidFill>
                  <a:srgbClr val="006FC0"/>
                </a:solidFill>
                <a:latin typeface="Candara"/>
                <a:cs typeface="Candara"/>
              </a:rPr>
              <a:t>Proportionality</a:t>
            </a:r>
            <a:r>
              <a:rPr dirty="0" sz="1800" spc="-35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ndara"/>
                <a:cs typeface="Candara"/>
              </a:rPr>
              <a:t>and</a:t>
            </a:r>
            <a:r>
              <a:rPr dirty="0" sz="1800" spc="-15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andara"/>
                <a:cs typeface="Candara"/>
              </a:rPr>
              <a:t>risk-</a:t>
            </a:r>
            <a:r>
              <a:rPr dirty="0" sz="1800" b="1">
                <a:solidFill>
                  <a:srgbClr val="006FC0"/>
                </a:solidFill>
                <a:latin typeface="Candara"/>
                <a:cs typeface="Candara"/>
              </a:rPr>
              <a:t>based</a:t>
            </a:r>
            <a:r>
              <a:rPr dirty="0" sz="1800" spc="-20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approaches with</a:t>
            </a:r>
            <a:r>
              <a:rPr dirty="0" sz="1800" spc="-2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a focus</a:t>
            </a:r>
            <a:r>
              <a:rPr dirty="0" sz="1800" spc="-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on</a:t>
            </a:r>
            <a:r>
              <a:rPr dirty="0" sz="1800" spc="-2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the clinical</a:t>
            </a:r>
            <a:r>
              <a:rPr dirty="0" sz="1800" spc="-2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trial's</a:t>
            </a:r>
            <a:r>
              <a:rPr dirty="0" sz="1800" spc="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critical-to-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quality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factors</a:t>
            </a:r>
            <a:r>
              <a:rPr dirty="0" sz="1800" spc="-3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whose</a:t>
            </a:r>
            <a:r>
              <a:rPr dirty="0" sz="1800" spc="-2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integrity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is</a:t>
            </a:r>
            <a:r>
              <a:rPr dirty="0" sz="1800" spc="-2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fundamental</a:t>
            </a:r>
            <a:r>
              <a:rPr dirty="0" sz="1800" spc="-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to</a:t>
            </a:r>
            <a:r>
              <a:rPr dirty="0" sz="1800" spc="-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safety</a:t>
            </a:r>
            <a:r>
              <a:rPr dirty="0" sz="1800" spc="-2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of</a:t>
            </a:r>
            <a:r>
              <a:rPr dirty="0" sz="1800" spc="-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participants</a:t>
            </a:r>
            <a:r>
              <a:rPr dirty="0" sz="1800" spc="-2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and</a:t>
            </a:r>
            <a:r>
              <a:rPr dirty="0" sz="1800" spc="2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the</a:t>
            </a:r>
            <a:r>
              <a:rPr dirty="0" sz="1800" spc="-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ndara"/>
                <a:cs typeface="Candara"/>
              </a:rPr>
              <a:t>reliability</a:t>
            </a:r>
            <a:r>
              <a:rPr dirty="0" sz="1800" spc="-10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ndara"/>
                <a:cs typeface="Candara"/>
              </a:rPr>
              <a:t>of</a:t>
            </a:r>
            <a:r>
              <a:rPr dirty="0" sz="1800" spc="-20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ndara"/>
                <a:cs typeface="Candara"/>
              </a:rPr>
              <a:t>trial</a:t>
            </a:r>
            <a:r>
              <a:rPr dirty="0" sz="1800" spc="-10" b="1">
                <a:solidFill>
                  <a:srgbClr val="006FC0"/>
                </a:solidFill>
                <a:latin typeface="Candara"/>
                <a:cs typeface="Candara"/>
              </a:rPr>
              <a:t> results;</a:t>
            </a:r>
            <a:endParaRPr sz="1800">
              <a:latin typeface="Candara"/>
              <a:cs typeface="Candara"/>
            </a:endParaRPr>
          </a:p>
          <a:p>
            <a:pPr lvl="1" marL="756285" indent="-287020">
              <a:lnSpc>
                <a:spcPct val="100000"/>
              </a:lnSpc>
              <a:buSzPct val="80555"/>
              <a:buFont typeface="Courier New"/>
              <a:buChar char="o"/>
              <a:tabLst>
                <a:tab pos="756285" algn="l"/>
              </a:tabLst>
            </a:pPr>
            <a:r>
              <a:rPr dirty="0" sz="1800" b="1">
                <a:solidFill>
                  <a:srgbClr val="006FC0"/>
                </a:solidFill>
                <a:latin typeface="Candara"/>
                <a:cs typeface="Candara"/>
              </a:rPr>
              <a:t>Thoughtfulness</a:t>
            </a:r>
            <a:r>
              <a:rPr dirty="0" sz="1800" spc="-25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in</a:t>
            </a:r>
            <a:r>
              <a:rPr dirty="0" sz="1800" spc="-2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the</a:t>
            </a:r>
            <a:r>
              <a:rPr dirty="0" sz="1800" spc="-1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design</a:t>
            </a:r>
            <a:r>
              <a:rPr dirty="0" sz="1800" spc="-3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and</a:t>
            </a:r>
            <a:r>
              <a:rPr dirty="0" sz="1800" spc="-1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conduct</a:t>
            </a:r>
            <a:endParaRPr sz="1800">
              <a:latin typeface="Candara"/>
              <a:cs typeface="Candara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006FC0"/>
              </a:buClr>
              <a:buFont typeface="Courier New"/>
              <a:buChar char="o"/>
            </a:pPr>
            <a:endParaRPr sz="1500">
              <a:latin typeface="Candara"/>
              <a:cs typeface="Candara"/>
            </a:endParaRPr>
          </a:p>
          <a:p>
            <a:pPr marL="299085" marR="158750" indent="-287020">
              <a:lnSpc>
                <a:spcPct val="100000"/>
              </a:lnSpc>
              <a:buClr>
                <a:srgbClr val="0092D0"/>
              </a:buClr>
              <a:buSzPct val="118750"/>
              <a:buFont typeface="Arial"/>
              <a:buChar char="•"/>
              <a:tabLst>
                <a:tab pos="299085" algn="l"/>
              </a:tabLst>
            </a:pPr>
            <a:r>
              <a:rPr dirty="0" sz="2400" b="1">
                <a:latin typeface="Candara"/>
                <a:cs typeface="Candara"/>
              </a:rPr>
              <a:t>Incorporate</a:t>
            </a:r>
            <a:r>
              <a:rPr dirty="0" sz="2400" spc="-2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learning</a:t>
            </a:r>
            <a:r>
              <a:rPr dirty="0" sz="2400" spc="20" b="1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from</a:t>
            </a:r>
            <a:r>
              <a:rPr dirty="0" sz="2400" spc="-2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innovative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clinical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trial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designs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and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lessons</a:t>
            </a:r>
            <a:r>
              <a:rPr dirty="0" sz="2400" spc="-25">
                <a:latin typeface="Candara"/>
                <a:cs typeface="Candara"/>
              </a:rPr>
              <a:t> </a:t>
            </a:r>
            <a:r>
              <a:rPr dirty="0" sz="2400" spc="-20">
                <a:latin typeface="Candara"/>
                <a:cs typeface="Candara"/>
              </a:rPr>
              <a:t>from </a:t>
            </a:r>
            <a:r>
              <a:rPr dirty="0" sz="2400">
                <a:latin typeface="Candara"/>
                <a:cs typeface="Candara"/>
              </a:rPr>
              <a:t>public health </a:t>
            </a:r>
            <a:r>
              <a:rPr dirty="0" sz="2400" spc="-10">
                <a:latin typeface="Candara"/>
                <a:cs typeface="Candara"/>
              </a:rPr>
              <a:t>emergencies/pandemics.</a:t>
            </a:r>
            <a:endParaRPr sz="2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92D0"/>
              </a:buClr>
              <a:buFont typeface="Arial"/>
              <a:buChar char="•"/>
            </a:pPr>
            <a:endParaRPr sz="2350">
              <a:latin typeface="Candara"/>
              <a:cs typeface="Candara"/>
            </a:endParaRPr>
          </a:p>
          <a:p>
            <a:pPr marL="299085" indent="-286385">
              <a:lnSpc>
                <a:spcPct val="100000"/>
              </a:lnSpc>
              <a:buClr>
                <a:srgbClr val="0092D0"/>
              </a:buClr>
              <a:buSzPct val="118750"/>
              <a:buFont typeface="Arial"/>
              <a:buChar char="•"/>
              <a:tabLst>
                <a:tab pos="299085" algn="l"/>
              </a:tabLst>
            </a:pPr>
            <a:r>
              <a:rPr dirty="0" sz="2400">
                <a:latin typeface="Candara"/>
                <a:cs typeface="Candara"/>
              </a:rPr>
              <a:t>Encourage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transparency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by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clinical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trial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registration</a:t>
            </a:r>
            <a:r>
              <a:rPr dirty="0" sz="2400" spc="-3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and result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reporting.</a:t>
            </a:r>
            <a:endParaRPr sz="2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92D0"/>
              </a:buClr>
              <a:buFont typeface="Arial"/>
              <a:buChar char="•"/>
            </a:pPr>
            <a:endParaRPr sz="2350">
              <a:latin typeface="Candara"/>
              <a:cs typeface="Candara"/>
            </a:endParaRPr>
          </a:p>
          <a:p>
            <a:pPr marL="299085" indent="-286385">
              <a:lnSpc>
                <a:spcPct val="100000"/>
              </a:lnSpc>
              <a:buClr>
                <a:srgbClr val="0092D0"/>
              </a:buClr>
              <a:buSzPct val="118750"/>
              <a:buFont typeface="Arial"/>
              <a:buChar char="•"/>
              <a:tabLst>
                <a:tab pos="299085" algn="l"/>
              </a:tabLst>
            </a:pPr>
            <a:r>
              <a:rPr dirty="0" sz="2400">
                <a:latin typeface="Candara"/>
                <a:cs typeface="Candara"/>
              </a:rPr>
              <a:t>Provide</a:t>
            </a:r>
            <a:r>
              <a:rPr dirty="0" sz="2400" spc="-2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additional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language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to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enhance</a:t>
            </a:r>
            <a:r>
              <a:rPr dirty="0" sz="2400" spc="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the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informed</a:t>
            </a:r>
            <a:r>
              <a:rPr dirty="0" sz="2400" spc="-2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consent </a:t>
            </a:r>
            <a:r>
              <a:rPr dirty="0" sz="2400" spc="-10">
                <a:latin typeface="Candara"/>
                <a:cs typeface="Candara"/>
              </a:rPr>
              <a:t>process.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215896" y="1173479"/>
            <a:ext cx="7482840" cy="5209540"/>
          </a:xfrm>
          <a:custGeom>
            <a:avLst/>
            <a:gdLst/>
            <a:ahLst/>
            <a:cxnLst/>
            <a:rect l="l" t="t" r="r" b="b"/>
            <a:pathLst>
              <a:path w="7482840" h="5209540">
                <a:moveTo>
                  <a:pt x="7479792" y="1376172"/>
                </a:moveTo>
                <a:lnTo>
                  <a:pt x="0" y="1376172"/>
                </a:lnTo>
                <a:lnTo>
                  <a:pt x="0" y="5209032"/>
                </a:lnTo>
                <a:lnTo>
                  <a:pt x="7479792" y="5209032"/>
                </a:lnTo>
                <a:lnTo>
                  <a:pt x="7479792" y="1376172"/>
                </a:lnTo>
                <a:close/>
              </a:path>
              <a:path w="7482840" h="5209540">
                <a:moveTo>
                  <a:pt x="7482840" y="1365504"/>
                </a:moveTo>
                <a:lnTo>
                  <a:pt x="3741420" y="0"/>
                </a:lnTo>
                <a:lnTo>
                  <a:pt x="0" y="1365504"/>
                </a:lnTo>
                <a:lnTo>
                  <a:pt x="7482840" y="136550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3176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OVERVIEW</a:t>
            </a:r>
            <a:r>
              <a:rPr dirty="0" sz="4000" spc="-75"/>
              <a:t> </a:t>
            </a:r>
            <a:r>
              <a:rPr dirty="0" sz="4000"/>
              <a:t>OF</a:t>
            </a:r>
            <a:r>
              <a:rPr dirty="0" sz="4000" spc="-80"/>
              <a:t> </a:t>
            </a:r>
            <a:r>
              <a:rPr dirty="0" sz="4000"/>
              <a:t>ICH</a:t>
            </a:r>
            <a:r>
              <a:rPr dirty="0" sz="4000" spc="-90"/>
              <a:t> </a:t>
            </a:r>
            <a:r>
              <a:rPr dirty="0" sz="4000"/>
              <a:t>E6</a:t>
            </a:r>
            <a:r>
              <a:rPr dirty="0" sz="4000" spc="-85"/>
              <a:t> </a:t>
            </a:r>
            <a:r>
              <a:rPr dirty="0" sz="4000" spc="-20"/>
              <a:t>(R3)</a:t>
            </a:r>
            <a:endParaRPr sz="4000"/>
          </a:p>
        </p:txBody>
      </p:sp>
      <p:sp>
        <p:nvSpPr>
          <p:cNvPr id="4" name="object 4" descr=""/>
          <p:cNvSpPr txBox="1"/>
          <p:nvPr/>
        </p:nvSpPr>
        <p:spPr>
          <a:xfrm>
            <a:off x="5114671" y="1858136"/>
            <a:ext cx="168528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ICH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E6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(R3)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0572" y="5320284"/>
            <a:ext cx="7304532" cy="1004303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2333244" y="5343144"/>
            <a:ext cx="7223759" cy="923925"/>
            <a:chOff x="2333244" y="5343144"/>
            <a:chExt cx="7223759" cy="92392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0039" y="5507736"/>
              <a:ext cx="3627119" cy="72082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333244" y="5343144"/>
              <a:ext cx="7223759" cy="923925"/>
            </a:xfrm>
            <a:custGeom>
              <a:avLst/>
              <a:gdLst/>
              <a:ahLst/>
              <a:cxnLst/>
              <a:rect l="l" t="t" r="r" b="b"/>
              <a:pathLst>
                <a:path w="7223759" h="923925">
                  <a:moveTo>
                    <a:pt x="7223759" y="0"/>
                  </a:moveTo>
                  <a:lnTo>
                    <a:pt x="0" y="0"/>
                  </a:lnTo>
                  <a:lnTo>
                    <a:pt x="0" y="923543"/>
                  </a:lnTo>
                  <a:lnTo>
                    <a:pt x="7223759" y="923543"/>
                  </a:lnTo>
                  <a:lnTo>
                    <a:pt x="722375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2320289" y="2596895"/>
          <a:ext cx="7326630" cy="36563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0320"/>
                <a:gridCol w="2124710"/>
              </a:tblGrid>
              <a:tr h="2733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400" b="1">
                          <a:latin typeface="Arial"/>
                          <a:cs typeface="Arial"/>
                        </a:rPr>
                        <a:t>ANNEX</a:t>
                      </a:r>
                      <a:r>
                        <a:rPr dirty="0" sz="2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0" b="1"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 marL="1076960" marR="1069340" indent="-635">
                        <a:lnSpc>
                          <a:spcPct val="100000"/>
                        </a:lnSpc>
                        <a:spcBef>
                          <a:spcPts val="2175"/>
                        </a:spcBef>
                      </a:pPr>
                      <a:r>
                        <a:rPr dirty="0" sz="1800" spc="-10" b="1" i="1">
                          <a:latin typeface="Arial"/>
                          <a:cs typeface="Arial"/>
                        </a:rPr>
                        <a:t>Considerations</a:t>
                      </a:r>
                      <a:r>
                        <a:rPr dirty="0" sz="1800" spc="-2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 i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800" spc="-2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 i="1">
                          <a:latin typeface="Arial"/>
                          <a:cs typeface="Arial"/>
                        </a:rPr>
                        <a:t>interventional</a:t>
                      </a:r>
                      <a:r>
                        <a:rPr dirty="0" sz="1800" spc="-5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 i="1">
                          <a:latin typeface="Arial"/>
                          <a:cs typeface="Arial"/>
                        </a:rPr>
                        <a:t>clinical</a:t>
                      </a:r>
                      <a:r>
                        <a:rPr dirty="0" sz="1800" spc="-4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 i="1">
                          <a:latin typeface="Arial"/>
                          <a:cs typeface="Arial"/>
                        </a:rPr>
                        <a:t>trials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R w="28575">
                      <a:solidFill>
                        <a:srgbClr val="00946E"/>
                      </a:solidFill>
                      <a:prstDash val="solid"/>
                    </a:lnR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400" b="1">
                          <a:latin typeface="Arial"/>
                          <a:cs typeface="Arial"/>
                        </a:rPr>
                        <a:t>ANNEX</a:t>
                      </a:r>
                      <a:r>
                        <a:rPr dirty="0" sz="2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0" b="1"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 marL="127635" marR="121285" indent="-1270">
                        <a:lnSpc>
                          <a:spcPct val="100000"/>
                        </a:lnSpc>
                        <a:spcBef>
                          <a:spcPts val="2175"/>
                        </a:spcBef>
                      </a:pPr>
                      <a:r>
                        <a:rPr dirty="0" sz="1800" spc="-10" b="1" i="1">
                          <a:latin typeface="Arial"/>
                          <a:cs typeface="Arial"/>
                        </a:rPr>
                        <a:t>Additional</a:t>
                      </a:r>
                      <a:r>
                        <a:rPr dirty="0" sz="1800" spc="-10" b="1" i="1">
                          <a:latin typeface="Arial"/>
                          <a:cs typeface="Arial"/>
                        </a:rPr>
                        <a:t> considerations </a:t>
                      </a:r>
                      <a:r>
                        <a:rPr dirty="0" sz="1800" b="1" i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800" spc="-10" b="1" i="1">
                          <a:latin typeface="Arial"/>
                          <a:cs typeface="Arial"/>
                        </a:rPr>
                        <a:t> interventional </a:t>
                      </a:r>
                      <a:r>
                        <a:rPr dirty="0" sz="1800" b="1" i="1">
                          <a:latin typeface="Arial"/>
                          <a:cs typeface="Arial"/>
                        </a:rPr>
                        <a:t>clinical</a:t>
                      </a:r>
                      <a:r>
                        <a:rPr dirty="0" sz="1800" spc="-1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 i="1">
                          <a:latin typeface="Arial"/>
                          <a:cs typeface="Arial"/>
                        </a:rPr>
                        <a:t>trials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28575">
                      <a:solidFill>
                        <a:srgbClr val="00946E"/>
                      </a:solidFill>
                      <a:prstDash val="solid"/>
                    </a:lnL>
                    <a:lnR w="28575">
                      <a:solidFill>
                        <a:srgbClr val="00946E"/>
                      </a:solidFill>
                      <a:prstDash val="solid"/>
                    </a:lnR>
                    <a:lnT w="28575">
                      <a:solidFill>
                        <a:srgbClr val="00946E"/>
                      </a:solidFill>
                      <a:prstDash val="solid"/>
                    </a:lnT>
                    <a:lnB w="28575">
                      <a:solidFill>
                        <a:srgbClr val="00946E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922655">
                <a:tc gridSpan="2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145"/>
                        </a:spcBef>
                      </a:pPr>
                      <a:r>
                        <a:rPr dirty="0" sz="2400" b="1">
                          <a:latin typeface="Arial"/>
                          <a:cs typeface="Arial"/>
                        </a:rPr>
                        <a:t>Principles</a:t>
                      </a:r>
                      <a:r>
                        <a:rPr dirty="0" sz="2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2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ICH</a:t>
                      </a:r>
                      <a:r>
                        <a:rPr dirty="0" sz="2400" spc="-25" b="1">
                          <a:latin typeface="Arial"/>
                          <a:cs typeface="Arial"/>
                        </a:rPr>
                        <a:t> GCP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27241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69442" y="1111757"/>
            <a:ext cx="10831195" cy="10725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latin typeface="Candara"/>
                <a:cs typeface="Candara"/>
              </a:rPr>
              <a:t>E6</a:t>
            </a:r>
            <a:r>
              <a:rPr dirty="0" sz="3200" spc="-5" b="1">
                <a:latin typeface="Candara"/>
                <a:cs typeface="Candara"/>
              </a:rPr>
              <a:t> </a:t>
            </a:r>
            <a:r>
              <a:rPr dirty="0" sz="3200" b="1">
                <a:latin typeface="Candara"/>
                <a:cs typeface="Candara"/>
              </a:rPr>
              <a:t>(R3)</a:t>
            </a:r>
            <a:r>
              <a:rPr dirty="0" sz="3200" spc="-5" b="1">
                <a:latin typeface="Candara"/>
                <a:cs typeface="Candara"/>
              </a:rPr>
              <a:t> </a:t>
            </a:r>
            <a:r>
              <a:rPr dirty="0" sz="3200" b="1">
                <a:latin typeface="Candara"/>
                <a:cs typeface="Candara"/>
              </a:rPr>
              <a:t>Draft</a:t>
            </a:r>
            <a:r>
              <a:rPr dirty="0" sz="3200" spc="-5" b="1">
                <a:latin typeface="Candara"/>
                <a:cs typeface="Candara"/>
              </a:rPr>
              <a:t> </a:t>
            </a:r>
            <a:r>
              <a:rPr dirty="0" sz="3200" spc="-10" b="1">
                <a:latin typeface="Candara"/>
                <a:cs typeface="Candara"/>
              </a:rPr>
              <a:t>Guideline</a:t>
            </a:r>
            <a:endParaRPr sz="320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  <a:spcBef>
                <a:spcPts val="80"/>
              </a:spcBef>
            </a:pPr>
            <a:r>
              <a:rPr dirty="0" sz="1800">
                <a:latin typeface="Candara"/>
                <a:cs typeface="Candara"/>
              </a:rPr>
              <a:t>E6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(R3)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draft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guideline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subject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to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public consultation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consists</a:t>
            </a:r>
            <a:r>
              <a:rPr dirty="0" sz="1800" spc="-5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of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parts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I, II, III (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composed</a:t>
            </a:r>
            <a:r>
              <a:rPr dirty="0" sz="1800" spc="-3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of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4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sections),</a:t>
            </a:r>
            <a:r>
              <a:rPr dirty="0" sz="1800" spc="-45">
                <a:latin typeface="Candara"/>
                <a:cs typeface="Candara"/>
              </a:rPr>
              <a:t> </a:t>
            </a:r>
            <a:r>
              <a:rPr dirty="0" sz="1800" spc="-10">
                <a:latin typeface="Candara"/>
                <a:cs typeface="Candara"/>
              </a:rPr>
              <a:t>glossary, </a:t>
            </a:r>
            <a:r>
              <a:rPr dirty="0" sz="1800">
                <a:latin typeface="Candara"/>
                <a:cs typeface="Candara"/>
              </a:rPr>
              <a:t>and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 spc="-10">
                <a:latin typeface="Candara"/>
                <a:cs typeface="Candara"/>
              </a:rPr>
              <a:t>appendices.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772917" y="2156866"/>
            <a:ext cx="3201670" cy="125984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700"/>
              </a:spcBef>
              <a:buAutoNum type="romanUcPeriod"/>
              <a:tabLst>
                <a:tab pos="377825" algn="l"/>
              </a:tabLst>
            </a:pPr>
            <a:r>
              <a:rPr dirty="0" sz="2200" spc="-10" b="1">
                <a:solidFill>
                  <a:srgbClr val="0092D0"/>
                </a:solidFill>
                <a:latin typeface="Candara"/>
                <a:cs typeface="Candara"/>
              </a:rPr>
              <a:t>INTRODUCTION</a:t>
            </a:r>
            <a:endParaRPr sz="2200">
              <a:latin typeface="Candara"/>
              <a:cs typeface="Candara"/>
            </a:endParaRPr>
          </a:p>
          <a:p>
            <a:pPr marL="377825" indent="-365125">
              <a:lnSpc>
                <a:spcPct val="100000"/>
              </a:lnSpc>
              <a:spcBef>
                <a:spcPts val="600"/>
              </a:spcBef>
              <a:buAutoNum type="romanUcPeriod"/>
              <a:tabLst>
                <a:tab pos="377825" algn="l"/>
              </a:tabLst>
            </a:pPr>
            <a:r>
              <a:rPr dirty="0" sz="2200" b="1">
                <a:solidFill>
                  <a:srgbClr val="0092D0"/>
                </a:solidFill>
                <a:latin typeface="Candara"/>
                <a:cs typeface="Candara"/>
              </a:rPr>
              <a:t>PRINCIPLES</a:t>
            </a:r>
            <a:r>
              <a:rPr dirty="0" sz="2200" spc="-65" b="1">
                <a:solidFill>
                  <a:srgbClr val="0092D0"/>
                </a:solidFill>
                <a:latin typeface="Candara"/>
                <a:cs typeface="Candara"/>
              </a:rPr>
              <a:t> </a:t>
            </a:r>
            <a:r>
              <a:rPr dirty="0" sz="2200" b="1">
                <a:solidFill>
                  <a:srgbClr val="0092D0"/>
                </a:solidFill>
                <a:latin typeface="Candara"/>
                <a:cs typeface="Candara"/>
              </a:rPr>
              <a:t>OF</a:t>
            </a:r>
            <a:r>
              <a:rPr dirty="0" sz="2200" spc="-60" b="1">
                <a:solidFill>
                  <a:srgbClr val="0092D0"/>
                </a:solidFill>
                <a:latin typeface="Candara"/>
                <a:cs typeface="Candara"/>
              </a:rPr>
              <a:t> </a:t>
            </a:r>
            <a:r>
              <a:rPr dirty="0" sz="2200" b="1">
                <a:solidFill>
                  <a:srgbClr val="0092D0"/>
                </a:solidFill>
                <a:latin typeface="Candara"/>
                <a:cs typeface="Candara"/>
              </a:rPr>
              <a:t>ICH</a:t>
            </a:r>
            <a:r>
              <a:rPr dirty="0" sz="2200" spc="-60" b="1">
                <a:solidFill>
                  <a:srgbClr val="0092D0"/>
                </a:solidFill>
                <a:latin typeface="Candara"/>
                <a:cs typeface="Candara"/>
              </a:rPr>
              <a:t> </a:t>
            </a:r>
            <a:r>
              <a:rPr dirty="0" sz="2200" spc="-25" b="1">
                <a:solidFill>
                  <a:srgbClr val="0092D0"/>
                </a:solidFill>
                <a:latin typeface="Candara"/>
                <a:cs typeface="Candara"/>
              </a:rPr>
              <a:t>GCP</a:t>
            </a:r>
            <a:endParaRPr sz="2200">
              <a:latin typeface="Candara"/>
              <a:cs typeface="Candara"/>
            </a:endParaRPr>
          </a:p>
          <a:p>
            <a:pPr marL="375920" indent="-363220">
              <a:lnSpc>
                <a:spcPct val="100000"/>
              </a:lnSpc>
              <a:spcBef>
                <a:spcPts val="600"/>
              </a:spcBef>
              <a:buAutoNum type="romanUcPeriod"/>
              <a:tabLst>
                <a:tab pos="375920" algn="l"/>
              </a:tabLst>
            </a:pPr>
            <a:r>
              <a:rPr dirty="0" sz="2200" b="1">
                <a:solidFill>
                  <a:srgbClr val="0092D0"/>
                </a:solidFill>
                <a:latin typeface="Candara"/>
                <a:cs typeface="Candara"/>
              </a:rPr>
              <a:t>ANNEX</a:t>
            </a:r>
            <a:r>
              <a:rPr dirty="0" sz="2200" spc="-90" b="1">
                <a:solidFill>
                  <a:srgbClr val="0092D0"/>
                </a:solidFill>
                <a:latin typeface="Candara"/>
                <a:cs typeface="Candara"/>
              </a:rPr>
              <a:t> </a:t>
            </a:r>
            <a:r>
              <a:rPr dirty="0" sz="2200" spc="-50" b="1">
                <a:solidFill>
                  <a:srgbClr val="0092D0"/>
                </a:solidFill>
                <a:latin typeface="Candara"/>
                <a:cs typeface="Candara"/>
              </a:rPr>
              <a:t>1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138677" y="3391611"/>
            <a:ext cx="8354695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77825" algn="l"/>
              </a:tabLst>
            </a:pPr>
            <a:r>
              <a:rPr dirty="0" sz="2200" spc="-10">
                <a:latin typeface="Candara"/>
                <a:cs typeface="Candara"/>
              </a:rPr>
              <a:t>Institutional</a:t>
            </a:r>
            <a:r>
              <a:rPr dirty="0" sz="2200" spc="-80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Review</a:t>
            </a:r>
            <a:r>
              <a:rPr dirty="0" sz="2200" spc="-45">
                <a:latin typeface="Candara"/>
                <a:cs typeface="Candara"/>
              </a:rPr>
              <a:t> </a:t>
            </a:r>
            <a:r>
              <a:rPr dirty="0" sz="2200" spc="-10">
                <a:latin typeface="Candara"/>
                <a:cs typeface="Candara"/>
              </a:rPr>
              <a:t>Board/Independent</a:t>
            </a:r>
            <a:r>
              <a:rPr dirty="0" sz="2200" spc="-60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Ethics</a:t>
            </a:r>
            <a:r>
              <a:rPr dirty="0" sz="2200" spc="-50">
                <a:latin typeface="Candara"/>
                <a:cs typeface="Candara"/>
              </a:rPr>
              <a:t> </a:t>
            </a:r>
            <a:r>
              <a:rPr dirty="0" sz="2200" spc="-10">
                <a:latin typeface="Candara"/>
                <a:cs typeface="Candara"/>
              </a:rPr>
              <a:t>Committee</a:t>
            </a:r>
            <a:r>
              <a:rPr dirty="0" sz="2200" spc="-60">
                <a:latin typeface="Candara"/>
                <a:cs typeface="Candara"/>
              </a:rPr>
              <a:t> </a:t>
            </a:r>
            <a:r>
              <a:rPr dirty="0" sz="2200" spc="-10">
                <a:latin typeface="Candara"/>
                <a:cs typeface="Candara"/>
              </a:rPr>
              <a:t>(IRB/IEC)</a:t>
            </a:r>
            <a:endParaRPr sz="2200">
              <a:latin typeface="Candara"/>
              <a:cs typeface="Candara"/>
            </a:endParaRPr>
          </a:p>
          <a:p>
            <a:pPr marL="377825" indent="-36512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77825" algn="l"/>
              </a:tabLst>
            </a:pPr>
            <a:r>
              <a:rPr dirty="0" sz="2200" spc="-10">
                <a:latin typeface="Candara"/>
                <a:cs typeface="Candara"/>
              </a:rPr>
              <a:t>Investigator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772917" y="4062729"/>
            <a:ext cx="7752080" cy="2525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43585" indent="-365760">
              <a:lnSpc>
                <a:spcPct val="100000"/>
              </a:lnSpc>
              <a:spcBef>
                <a:spcPts val="95"/>
              </a:spcBef>
              <a:buAutoNum type="arabicPeriod" startAt="3"/>
              <a:tabLst>
                <a:tab pos="743585" algn="l"/>
              </a:tabLst>
            </a:pPr>
            <a:r>
              <a:rPr dirty="0" sz="2200" spc="-10">
                <a:latin typeface="Candara"/>
                <a:cs typeface="Candara"/>
              </a:rPr>
              <a:t>Sponsor</a:t>
            </a:r>
            <a:endParaRPr sz="2200">
              <a:latin typeface="Candara"/>
              <a:cs typeface="Candara"/>
            </a:endParaRPr>
          </a:p>
          <a:p>
            <a:pPr marL="743585" indent="-365760">
              <a:lnSpc>
                <a:spcPct val="100000"/>
              </a:lnSpc>
              <a:buAutoNum type="arabicPeriod" startAt="3"/>
              <a:tabLst>
                <a:tab pos="743585" algn="l"/>
              </a:tabLst>
            </a:pPr>
            <a:r>
              <a:rPr dirty="0" sz="2200">
                <a:latin typeface="Candara"/>
                <a:cs typeface="Candara"/>
              </a:rPr>
              <a:t>Data</a:t>
            </a:r>
            <a:r>
              <a:rPr dirty="0" sz="2200" spc="-55">
                <a:latin typeface="Candara"/>
                <a:cs typeface="Candara"/>
              </a:rPr>
              <a:t> </a:t>
            </a:r>
            <a:r>
              <a:rPr dirty="0" sz="2200" spc="-10">
                <a:latin typeface="Candara"/>
                <a:cs typeface="Candara"/>
              </a:rPr>
              <a:t>Governance</a:t>
            </a:r>
            <a:r>
              <a:rPr dirty="0" sz="2200" spc="-30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–</a:t>
            </a:r>
            <a:r>
              <a:rPr dirty="0" sz="2200" spc="-35">
                <a:latin typeface="Candara"/>
                <a:cs typeface="Candara"/>
              </a:rPr>
              <a:t> </a:t>
            </a:r>
            <a:r>
              <a:rPr dirty="0" sz="2200" spc="-10">
                <a:latin typeface="Candara"/>
                <a:cs typeface="Candara"/>
              </a:rPr>
              <a:t>Investigator</a:t>
            </a:r>
            <a:r>
              <a:rPr dirty="0" sz="2200" spc="-55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and</a:t>
            </a:r>
            <a:r>
              <a:rPr dirty="0" sz="2200" spc="-35">
                <a:latin typeface="Candara"/>
                <a:cs typeface="Candara"/>
              </a:rPr>
              <a:t> </a:t>
            </a:r>
            <a:r>
              <a:rPr dirty="0" sz="2200" spc="-10">
                <a:latin typeface="Candara"/>
                <a:cs typeface="Candara"/>
              </a:rPr>
              <a:t>Sponsor</a:t>
            </a:r>
            <a:endParaRPr sz="2200">
              <a:latin typeface="Candara"/>
              <a:cs typeface="Candara"/>
            </a:endParaRPr>
          </a:p>
          <a:p>
            <a:pPr marL="12700" marR="6207760">
              <a:lnSpc>
                <a:spcPct val="122700"/>
              </a:lnSpc>
              <a:spcBef>
                <a:spcPts val="5"/>
              </a:spcBef>
            </a:pPr>
            <a:r>
              <a:rPr dirty="0" sz="2200" spc="-10" b="1">
                <a:solidFill>
                  <a:srgbClr val="0092D0"/>
                </a:solidFill>
                <a:latin typeface="Candara"/>
                <a:cs typeface="Candara"/>
              </a:rPr>
              <a:t>GLOSSARY APPENDICES</a:t>
            </a:r>
            <a:endParaRPr sz="2200">
              <a:latin typeface="Candara"/>
              <a:cs typeface="Candara"/>
            </a:endParaRPr>
          </a:p>
          <a:p>
            <a:pPr marL="356870">
              <a:lnSpc>
                <a:spcPct val="100000"/>
              </a:lnSpc>
            </a:pPr>
            <a:r>
              <a:rPr dirty="0" sz="2200">
                <a:latin typeface="Candara"/>
                <a:cs typeface="Candara"/>
              </a:rPr>
              <a:t>Appendix</a:t>
            </a:r>
            <a:r>
              <a:rPr dirty="0" sz="2200" spc="-45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A.</a:t>
            </a:r>
            <a:r>
              <a:rPr dirty="0" sz="2200" spc="-45">
                <a:latin typeface="Candara"/>
                <a:cs typeface="Candara"/>
              </a:rPr>
              <a:t> </a:t>
            </a:r>
            <a:r>
              <a:rPr dirty="0" sz="2200" spc="-10">
                <a:latin typeface="Candara"/>
                <a:cs typeface="Candara"/>
              </a:rPr>
              <a:t>Investigator’s</a:t>
            </a:r>
            <a:r>
              <a:rPr dirty="0" sz="2200" spc="-60">
                <a:latin typeface="Candara"/>
                <a:cs typeface="Candara"/>
              </a:rPr>
              <a:t> </a:t>
            </a:r>
            <a:r>
              <a:rPr dirty="0" sz="2200" spc="-10">
                <a:latin typeface="Candara"/>
                <a:cs typeface="Candara"/>
              </a:rPr>
              <a:t>Brochure</a:t>
            </a:r>
            <a:endParaRPr sz="2200">
              <a:latin typeface="Candara"/>
              <a:cs typeface="Candara"/>
            </a:endParaRPr>
          </a:p>
          <a:p>
            <a:pPr marL="356870">
              <a:lnSpc>
                <a:spcPct val="100000"/>
              </a:lnSpc>
            </a:pPr>
            <a:r>
              <a:rPr dirty="0" sz="2200">
                <a:latin typeface="Candara"/>
                <a:cs typeface="Candara"/>
              </a:rPr>
              <a:t>Appendix</a:t>
            </a:r>
            <a:r>
              <a:rPr dirty="0" sz="2200" spc="-80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B.</a:t>
            </a:r>
            <a:r>
              <a:rPr dirty="0" sz="2200" spc="-70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Clinical</a:t>
            </a:r>
            <a:r>
              <a:rPr dirty="0" sz="2200" spc="-95">
                <a:latin typeface="Candara"/>
                <a:cs typeface="Candara"/>
              </a:rPr>
              <a:t> </a:t>
            </a:r>
            <a:r>
              <a:rPr dirty="0" sz="2200" spc="-10">
                <a:latin typeface="Candara"/>
                <a:cs typeface="Candara"/>
              </a:rPr>
              <a:t>Trial</a:t>
            </a:r>
            <a:r>
              <a:rPr dirty="0" sz="2200" spc="-80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Protocol</a:t>
            </a:r>
            <a:r>
              <a:rPr dirty="0" sz="2200" spc="-95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and</a:t>
            </a:r>
            <a:r>
              <a:rPr dirty="0" sz="2200" spc="-75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Protocol</a:t>
            </a:r>
            <a:r>
              <a:rPr dirty="0" sz="2200" spc="-95">
                <a:latin typeface="Candara"/>
                <a:cs typeface="Candara"/>
              </a:rPr>
              <a:t> </a:t>
            </a:r>
            <a:r>
              <a:rPr dirty="0" sz="2200" spc="-10">
                <a:latin typeface="Candara"/>
                <a:cs typeface="Candara"/>
              </a:rPr>
              <a:t>Amendment(s)</a:t>
            </a:r>
            <a:endParaRPr sz="2200">
              <a:latin typeface="Candara"/>
              <a:cs typeface="Candara"/>
            </a:endParaRPr>
          </a:p>
          <a:p>
            <a:pPr marL="356870">
              <a:lnSpc>
                <a:spcPct val="100000"/>
              </a:lnSpc>
            </a:pPr>
            <a:r>
              <a:rPr dirty="0" sz="2200">
                <a:latin typeface="Candara"/>
                <a:cs typeface="Candara"/>
              </a:rPr>
              <a:t>Appendix</a:t>
            </a:r>
            <a:r>
              <a:rPr dirty="0" sz="2200" spc="-60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C.</a:t>
            </a:r>
            <a:r>
              <a:rPr dirty="0" sz="2200" spc="-50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Essential</a:t>
            </a:r>
            <a:r>
              <a:rPr dirty="0" sz="2200" spc="-55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Records</a:t>
            </a:r>
            <a:r>
              <a:rPr dirty="0" sz="2200" spc="-70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for</a:t>
            </a:r>
            <a:r>
              <a:rPr dirty="0" sz="2200" spc="-50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the</a:t>
            </a:r>
            <a:r>
              <a:rPr dirty="0" sz="2200" spc="-55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Conduct</a:t>
            </a:r>
            <a:r>
              <a:rPr dirty="0" sz="2200" spc="-55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of</a:t>
            </a:r>
            <a:r>
              <a:rPr dirty="0" sz="2200" spc="-55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a</a:t>
            </a:r>
            <a:r>
              <a:rPr dirty="0" sz="2200" spc="-50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Clinical</a:t>
            </a:r>
            <a:r>
              <a:rPr dirty="0" sz="2200" spc="-85">
                <a:latin typeface="Candara"/>
                <a:cs typeface="Candara"/>
              </a:rPr>
              <a:t> </a:t>
            </a:r>
            <a:r>
              <a:rPr dirty="0" sz="2200" spc="-10">
                <a:latin typeface="Candara"/>
                <a:cs typeface="Candara"/>
              </a:rPr>
              <a:t>Trial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082545" y="2241042"/>
            <a:ext cx="540385" cy="4356100"/>
          </a:xfrm>
          <a:custGeom>
            <a:avLst/>
            <a:gdLst/>
            <a:ahLst/>
            <a:cxnLst/>
            <a:rect l="l" t="t" r="r" b="b"/>
            <a:pathLst>
              <a:path w="540385" h="4356100">
                <a:moveTo>
                  <a:pt x="269748" y="0"/>
                </a:moveTo>
                <a:lnTo>
                  <a:pt x="269748" y="4355998"/>
                </a:lnTo>
              </a:path>
              <a:path w="540385" h="4356100">
                <a:moveTo>
                  <a:pt x="263652" y="6096"/>
                </a:moveTo>
                <a:lnTo>
                  <a:pt x="539877" y="6096"/>
                </a:lnTo>
              </a:path>
              <a:path w="540385" h="4356100">
                <a:moveTo>
                  <a:pt x="266700" y="4347972"/>
                </a:moveTo>
                <a:lnTo>
                  <a:pt x="525399" y="4347972"/>
                </a:lnTo>
              </a:path>
              <a:path w="540385" h="4356100">
                <a:moveTo>
                  <a:pt x="0" y="1243584"/>
                </a:moveTo>
                <a:lnTo>
                  <a:pt x="276225" y="1243584"/>
                </a:lnTo>
              </a:path>
            </a:pathLst>
          </a:custGeom>
          <a:ln w="19812">
            <a:solidFill>
              <a:srgbClr val="0092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842568" y="2855467"/>
            <a:ext cx="110680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ndara"/>
                <a:cs typeface="Candara"/>
              </a:rPr>
              <a:t>Open</a:t>
            </a:r>
            <a:r>
              <a:rPr dirty="0" sz="1600" spc="-25" b="1">
                <a:latin typeface="Candara"/>
                <a:cs typeface="Candara"/>
              </a:rPr>
              <a:t> for </a:t>
            </a:r>
            <a:r>
              <a:rPr dirty="0" sz="1600" spc="-10" b="1">
                <a:latin typeface="Candara"/>
                <a:cs typeface="Candara"/>
              </a:rPr>
              <a:t>public consultation </a:t>
            </a:r>
            <a:r>
              <a:rPr dirty="0" sz="1600" spc="-25" b="1">
                <a:latin typeface="Candara"/>
                <a:cs typeface="Candara"/>
              </a:rPr>
              <a:t>now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05173" y="341833"/>
            <a:ext cx="427418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Revised</a:t>
            </a:r>
            <a:r>
              <a:rPr dirty="0" sz="4400" spc="-50"/>
              <a:t> </a:t>
            </a:r>
            <a:r>
              <a:rPr dirty="0" sz="4400" spc="-10"/>
              <a:t>Structure</a:t>
            </a:r>
            <a:endParaRPr sz="4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4355" y="116204"/>
            <a:ext cx="6607809" cy="1201420"/>
          </a:xfrm>
          <a:prstGeom prst="rect"/>
        </p:spPr>
        <p:txBody>
          <a:bodyPr wrap="square" lIns="0" tIns="66675" rIns="0" bIns="0" rtlCol="0" vert="horz">
            <a:spAutoFit/>
          </a:bodyPr>
          <a:lstStyle/>
          <a:p>
            <a:pPr marL="12700" marR="5080">
              <a:lnSpc>
                <a:spcPts val="4460"/>
              </a:lnSpc>
              <a:spcBef>
                <a:spcPts val="525"/>
              </a:spcBef>
            </a:pPr>
            <a:r>
              <a:rPr dirty="0" sz="4000"/>
              <a:t>Clear</a:t>
            </a:r>
            <a:r>
              <a:rPr dirty="0" sz="4000" spc="-135"/>
              <a:t> </a:t>
            </a:r>
            <a:r>
              <a:rPr dirty="0" sz="4000"/>
              <a:t>Scope,</a:t>
            </a:r>
            <a:r>
              <a:rPr dirty="0" sz="4000" spc="-110"/>
              <a:t> </a:t>
            </a:r>
            <a:r>
              <a:rPr dirty="0" sz="4000" spc="-10"/>
              <a:t>Proportionality</a:t>
            </a:r>
            <a:r>
              <a:rPr dirty="0" sz="4000" spc="-90"/>
              <a:t> </a:t>
            </a:r>
            <a:r>
              <a:rPr dirty="0" sz="4000" spc="-50"/>
              <a:t>&amp; </a:t>
            </a:r>
            <a:r>
              <a:rPr dirty="0" sz="4000"/>
              <a:t>Focus</a:t>
            </a:r>
            <a:r>
              <a:rPr dirty="0" sz="4000" spc="-75"/>
              <a:t> </a:t>
            </a:r>
            <a:r>
              <a:rPr dirty="0" sz="4000"/>
              <a:t>on</a:t>
            </a:r>
            <a:r>
              <a:rPr dirty="0" sz="4000" spc="-80"/>
              <a:t> </a:t>
            </a:r>
            <a:r>
              <a:rPr dirty="0" sz="4000" spc="-10"/>
              <a:t>Quality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62560" y="1412240"/>
            <a:ext cx="11577955" cy="4652645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268605" marR="135890" indent="-256540">
              <a:lnSpc>
                <a:spcPct val="88500"/>
              </a:lnSpc>
              <a:spcBef>
                <a:spcPts val="10"/>
              </a:spcBef>
              <a:buClr>
                <a:srgbClr val="0092D0"/>
              </a:buClr>
              <a:buSzPct val="120454"/>
              <a:buChar char="•"/>
              <a:tabLst>
                <a:tab pos="268605" algn="l"/>
              </a:tabLst>
            </a:pPr>
            <a:r>
              <a:rPr dirty="0" sz="2200">
                <a:latin typeface="Candara"/>
                <a:cs typeface="Candara"/>
              </a:rPr>
              <a:t>This</a:t>
            </a:r>
            <a:r>
              <a:rPr dirty="0" sz="2200" spc="-45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guideline</a:t>
            </a:r>
            <a:r>
              <a:rPr dirty="0" sz="2200" spc="-60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applies</a:t>
            </a:r>
            <a:r>
              <a:rPr dirty="0" sz="2200" spc="-45"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to</a:t>
            </a:r>
            <a:r>
              <a:rPr dirty="0" u="sng" sz="2200" spc="-4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spc="-1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interventional</a:t>
            </a:r>
            <a:r>
              <a:rPr dirty="0" u="sng" sz="2200" spc="-45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clinical</a:t>
            </a:r>
            <a:r>
              <a:rPr dirty="0" u="sng" sz="2200" spc="-75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trials</a:t>
            </a:r>
            <a:r>
              <a:rPr dirty="0" u="sng" sz="2200" spc="-45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of</a:t>
            </a:r>
            <a:r>
              <a:rPr dirty="0" u="sng" sz="2200" spc="-35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spc="-1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investigational</a:t>
            </a:r>
            <a:r>
              <a:rPr dirty="0" u="sng" sz="2200" spc="-5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spc="-1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products</a:t>
            </a:r>
            <a:r>
              <a:rPr dirty="0" u="sng" sz="2200" spc="-5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that</a:t>
            </a:r>
            <a:r>
              <a:rPr dirty="0" u="sng" sz="2200" spc="-35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spc="-25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are</a:t>
            </a:r>
            <a:r>
              <a:rPr dirty="0" sz="2200" spc="-25" b="1"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intended</a:t>
            </a:r>
            <a:r>
              <a:rPr dirty="0" u="sng" sz="2200" spc="-4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to</a:t>
            </a:r>
            <a:r>
              <a:rPr dirty="0" u="sng" sz="2200" spc="-4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be</a:t>
            </a:r>
            <a:r>
              <a:rPr dirty="0" u="sng" sz="2200" spc="-4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spc="-1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submitted</a:t>
            </a:r>
            <a:r>
              <a:rPr dirty="0" u="sng" sz="2200" spc="-35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to</a:t>
            </a:r>
            <a:r>
              <a:rPr dirty="0" u="sng" sz="2200" spc="-35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spc="-1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regulatory</a:t>
            </a:r>
            <a:r>
              <a:rPr dirty="0" u="sng" sz="2200" spc="-5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authorities</a:t>
            </a:r>
            <a:r>
              <a:rPr dirty="0" sz="2200">
                <a:latin typeface="Candara"/>
                <a:cs typeface="Candara"/>
              </a:rPr>
              <a:t>.</a:t>
            </a:r>
            <a:r>
              <a:rPr dirty="0" sz="2200" spc="-45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This</a:t>
            </a:r>
            <a:r>
              <a:rPr dirty="0" sz="2200" spc="-40">
                <a:latin typeface="Candara"/>
                <a:cs typeface="Candara"/>
              </a:rPr>
              <a:t> </a:t>
            </a:r>
            <a:r>
              <a:rPr dirty="0" sz="2200" spc="-10">
                <a:latin typeface="Candara"/>
                <a:cs typeface="Candara"/>
              </a:rPr>
              <a:t>guideline</a:t>
            </a:r>
            <a:r>
              <a:rPr dirty="0" sz="2200" spc="-50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may</a:t>
            </a:r>
            <a:r>
              <a:rPr dirty="0" sz="2200" spc="-45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also</a:t>
            </a:r>
            <a:r>
              <a:rPr dirty="0" sz="2200" spc="-55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be</a:t>
            </a:r>
            <a:r>
              <a:rPr dirty="0" sz="2200" spc="-45" b="1">
                <a:latin typeface="Candara"/>
                <a:cs typeface="Candara"/>
              </a:rPr>
              <a:t> </a:t>
            </a:r>
            <a:r>
              <a:rPr dirty="0" sz="2200" spc="-10" b="1">
                <a:latin typeface="Candara"/>
                <a:cs typeface="Candara"/>
              </a:rPr>
              <a:t>applicable</a:t>
            </a:r>
            <a:r>
              <a:rPr dirty="0" sz="2200" spc="-65" b="1">
                <a:latin typeface="Candara"/>
                <a:cs typeface="Candara"/>
              </a:rPr>
              <a:t> </a:t>
            </a:r>
            <a:r>
              <a:rPr dirty="0" sz="2200" spc="-25" b="1">
                <a:latin typeface="Candara"/>
                <a:cs typeface="Candara"/>
              </a:rPr>
              <a:t>to </a:t>
            </a:r>
            <a:r>
              <a:rPr dirty="0" sz="2200" b="1">
                <a:latin typeface="Candara"/>
                <a:cs typeface="Candara"/>
              </a:rPr>
              <a:t>other</a:t>
            </a:r>
            <a:r>
              <a:rPr dirty="0" sz="2200" spc="-40" b="1">
                <a:latin typeface="Candara"/>
                <a:cs typeface="Candara"/>
              </a:rPr>
              <a:t> </a:t>
            </a:r>
            <a:r>
              <a:rPr dirty="0" sz="2200" spc="-10" b="1">
                <a:latin typeface="Candara"/>
                <a:cs typeface="Candara"/>
              </a:rPr>
              <a:t>interventional</a:t>
            </a:r>
            <a:r>
              <a:rPr dirty="0" sz="2200" spc="-55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clinical</a:t>
            </a:r>
            <a:r>
              <a:rPr dirty="0" sz="2200" spc="-75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trials</a:t>
            </a:r>
            <a:r>
              <a:rPr dirty="0" sz="2200" spc="-45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of</a:t>
            </a:r>
            <a:r>
              <a:rPr dirty="0" sz="2200" spc="-45" b="1">
                <a:latin typeface="Candara"/>
                <a:cs typeface="Candara"/>
              </a:rPr>
              <a:t> </a:t>
            </a:r>
            <a:r>
              <a:rPr dirty="0" sz="2200" spc="-10" b="1">
                <a:latin typeface="Candara"/>
                <a:cs typeface="Candara"/>
              </a:rPr>
              <a:t>investigational</a:t>
            </a:r>
            <a:r>
              <a:rPr dirty="0" sz="2200" spc="-45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products</a:t>
            </a:r>
            <a:r>
              <a:rPr dirty="0" sz="2200" spc="-45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that</a:t>
            </a:r>
            <a:r>
              <a:rPr dirty="0" sz="2200" spc="-45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are</a:t>
            </a:r>
            <a:r>
              <a:rPr dirty="0" sz="2200" spc="-50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not</a:t>
            </a:r>
            <a:r>
              <a:rPr dirty="0" sz="2200" spc="-50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intended</a:t>
            </a:r>
            <a:r>
              <a:rPr dirty="0" sz="2200" spc="-45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to</a:t>
            </a:r>
            <a:r>
              <a:rPr dirty="0" sz="2200" spc="-50" b="1">
                <a:latin typeface="Candara"/>
                <a:cs typeface="Candara"/>
              </a:rPr>
              <a:t> </a:t>
            </a:r>
            <a:r>
              <a:rPr dirty="0" sz="2200" spc="-10" b="1">
                <a:latin typeface="Candara"/>
                <a:cs typeface="Candara"/>
              </a:rPr>
              <a:t>support</a:t>
            </a:r>
            <a:endParaRPr sz="2200">
              <a:latin typeface="Candara"/>
              <a:cs typeface="Candara"/>
            </a:endParaRPr>
          </a:p>
          <a:p>
            <a:pPr marL="268605">
              <a:lnSpc>
                <a:spcPts val="2390"/>
              </a:lnSpc>
            </a:pPr>
            <a:r>
              <a:rPr dirty="0" sz="2200" b="1">
                <a:latin typeface="Candara"/>
                <a:cs typeface="Candara"/>
              </a:rPr>
              <a:t>marketing</a:t>
            </a:r>
            <a:r>
              <a:rPr dirty="0" sz="2200" spc="-40" b="1">
                <a:latin typeface="Candara"/>
                <a:cs typeface="Candara"/>
              </a:rPr>
              <a:t> </a:t>
            </a:r>
            <a:r>
              <a:rPr dirty="0" sz="2200" spc="-10" b="1">
                <a:latin typeface="Candara"/>
                <a:cs typeface="Candara"/>
              </a:rPr>
              <a:t>authorisation</a:t>
            </a:r>
            <a:r>
              <a:rPr dirty="0" sz="2200" spc="-35" b="1">
                <a:latin typeface="Candara"/>
                <a:cs typeface="Candara"/>
              </a:rPr>
              <a:t> </a:t>
            </a:r>
            <a:r>
              <a:rPr dirty="0" sz="2200" spc="-10" b="1">
                <a:latin typeface="Candara"/>
                <a:cs typeface="Candara"/>
              </a:rPr>
              <a:t>applications</a:t>
            </a:r>
            <a:r>
              <a:rPr dirty="0" sz="2200" spc="-45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in</a:t>
            </a:r>
            <a:r>
              <a:rPr dirty="0" sz="2200" spc="-45" b="1">
                <a:latin typeface="Candara"/>
                <a:cs typeface="Candara"/>
              </a:rPr>
              <a:t> </a:t>
            </a:r>
            <a:r>
              <a:rPr dirty="0" sz="2200" spc="-10" b="1">
                <a:latin typeface="Candara"/>
                <a:cs typeface="Candara"/>
              </a:rPr>
              <a:t>accordance</a:t>
            </a:r>
            <a:r>
              <a:rPr dirty="0" sz="2200" spc="-80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with</a:t>
            </a:r>
            <a:r>
              <a:rPr dirty="0" sz="2200" spc="-25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local</a:t>
            </a:r>
            <a:r>
              <a:rPr dirty="0" sz="2200" spc="-50" b="1">
                <a:latin typeface="Candara"/>
                <a:cs typeface="Candara"/>
              </a:rPr>
              <a:t> </a:t>
            </a:r>
            <a:r>
              <a:rPr dirty="0" sz="2200" spc="-10" b="1">
                <a:latin typeface="Candara"/>
                <a:cs typeface="Candara"/>
              </a:rPr>
              <a:t>requirements.</a:t>
            </a:r>
            <a:endParaRPr sz="2200">
              <a:latin typeface="Candara"/>
              <a:cs typeface="Candara"/>
            </a:endParaRPr>
          </a:p>
          <a:p>
            <a:pPr>
              <a:lnSpc>
                <a:spcPct val="100000"/>
              </a:lnSpc>
            </a:pPr>
            <a:endParaRPr sz="2200">
              <a:latin typeface="Candara"/>
              <a:cs typeface="Candara"/>
            </a:endParaRPr>
          </a:p>
          <a:p>
            <a:pPr marL="268605" marR="5080" indent="-256540">
              <a:lnSpc>
                <a:spcPct val="89000"/>
              </a:lnSpc>
              <a:spcBef>
                <a:spcPts val="1955"/>
              </a:spcBef>
              <a:buClr>
                <a:srgbClr val="0092D0"/>
              </a:buClr>
              <a:buSzPct val="120454"/>
              <a:buFont typeface="Candara"/>
              <a:buChar char="•"/>
              <a:tabLst>
                <a:tab pos="268605" algn="l"/>
              </a:tabLst>
            </a:pPr>
            <a:r>
              <a:rPr dirty="0" sz="2200" b="1">
                <a:latin typeface="Candara"/>
                <a:cs typeface="Candara"/>
              </a:rPr>
              <a:t>This</a:t>
            </a:r>
            <a:r>
              <a:rPr dirty="0" sz="2200" spc="-55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guideline</a:t>
            </a:r>
            <a:r>
              <a:rPr dirty="0" sz="2200" spc="-55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builds</a:t>
            </a:r>
            <a:r>
              <a:rPr dirty="0" sz="2200" spc="-55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on</a:t>
            </a:r>
            <a:r>
              <a:rPr dirty="0" sz="2200" spc="-65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key</a:t>
            </a:r>
            <a:r>
              <a:rPr dirty="0" sz="2200" spc="-50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concepts</a:t>
            </a:r>
            <a:r>
              <a:rPr dirty="0" sz="2200" spc="-60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outlined</a:t>
            </a:r>
            <a:r>
              <a:rPr dirty="0" sz="2200" spc="-50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in</a:t>
            </a:r>
            <a:r>
              <a:rPr dirty="0" sz="2200" spc="-20" b="1">
                <a:latin typeface="Candara"/>
                <a:cs typeface="Candara"/>
              </a:rPr>
              <a:t> </a:t>
            </a:r>
            <a:r>
              <a:rPr dirty="0" sz="2200" b="1">
                <a:solidFill>
                  <a:srgbClr val="0000FF"/>
                </a:solidFill>
                <a:latin typeface="Candara"/>
                <a:cs typeface="Candara"/>
              </a:rPr>
              <a:t>ICH</a:t>
            </a:r>
            <a:r>
              <a:rPr dirty="0" sz="2200" spc="-50" b="1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2200" b="1">
                <a:solidFill>
                  <a:srgbClr val="0000FF"/>
                </a:solidFill>
                <a:latin typeface="Candara"/>
                <a:cs typeface="Candara"/>
              </a:rPr>
              <a:t>E8</a:t>
            </a:r>
            <a:r>
              <a:rPr dirty="0" sz="2200" spc="-65" b="1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2200" b="1">
                <a:solidFill>
                  <a:srgbClr val="0000FF"/>
                </a:solidFill>
                <a:latin typeface="Candara"/>
                <a:cs typeface="Candara"/>
              </a:rPr>
              <a:t>(R1)</a:t>
            </a:r>
            <a:r>
              <a:rPr dirty="0" sz="2200" spc="-55" b="1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2200" b="1">
                <a:solidFill>
                  <a:srgbClr val="0000FF"/>
                </a:solidFill>
                <a:latin typeface="Candara"/>
                <a:cs typeface="Candara"/>
              </a:rPr>
              <a:t>General</a:t>
            </a:r>
            <a:r>
              <a:rPr dirty="0" sz="2200" spc="-80" b="1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2200" spc="-10" b="1">
                <a:solidFill>
                  <a:srgbClr val="0000FF"/>
                </a:solidFill>
                <a:latin typeface="Candara"/>
                <a:cs typeface="Candara"/>
              </a:rPr>
              <a:t>Considerations</a:t>
            </a:r>
            <a:r>
              <a:rPr dirty="0" sz="2200" spc="-50" b="1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2200" b="1">
                <a:solidFill>
                  <a:srgbClr val="0000FF"/>
                </a:solidFill>
                <a:latin typeface="Candara"/>
                <a:cs typeface="Candara"/>
              </a:rPr>
              <a:t>for</a:t>
            </a:r>
            <a:r>
              <a:rPr dirty="0" sz="2200" spc="-60" b="1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dirty="0" sz="2200" spc="-10" b="1">
                <a:solidFill>
                  <a:srgbClr val="0000FF"/>
                </a:solidFill>
                <a:latin typeface="Candara"/>
                <a:cs typeface="Candara"/>
              </a:rPr>
              <a:t>Clinical </a:t>
            </a:r>
            <a:r>
              <a:rPr dirty="0" sz="2200" b="1">
                <a:solidFill>
                  <a:srgbClr val="0000FF"/>
                </a:solidFill>
                <a:latin typeface="Candara"/>
                <a:cs typeface="Candara"/>
              </a:rPr>
              <a:t>Studies</a:t>
            </a:r>
            <a:r>
              <a:rPr dirty="0" sz="2200" b="1">
                <a:latin typeface="Candara"/>
                <a:cs typeface="Candara"/>
              </a:rPr>
              <a:t>.</a:t>
            </a:r>
            <a:r>
              <a:rPr dirty="0" sz="2200" spc="-75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This</a:t>
            </a:r>
            <a:r>
              <a:rPr dirty="0" sz="2200" spc="-70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includes</a:t>
            </a:r>
            <a:r>
              <a:rPr dirty="0" sz="2200" spc="-80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fostering</a:t>
            </a:r>
            <a:r>
              <a:rPr dirty="0" sz="2200" spc="-30" b="1"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a</a:t>
            </a:r>
            <a:r>
              <a:rPr dirty="0" u="sng" sz="2200" spc="-8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quality</a:t>
            </a:r>
            <a:r>
              <a:rPr dirty="0" u="sng" sz="2200" spc="-7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culture</a:t>
            </a:r>
            <a:r>
              <a:rPr dirty="0" u="sng" sz="2200" spc="-75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and</a:t>
            </a:r>
            <a:r>
              <a:rPr dirty="0" u="sng" sz="2200" spc="-7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spc="-1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proactively</a:t>
            </a:r>
            <a:r>
              <a:rPr dirty="0" u="sng" sz="2200" spc="-85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designing</a:t>
            </a:r>
            <a:r>
              <a:rPr dirty="0" u="sng" sz="2200" spc="-7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quality</a:t>
            </a:r>
            <a:r>
              <a:rPr dirty="0" u="sng" sz="2200" spc="-7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into</a:t>
            </a:r>
            <a:r>
              <a:rPr dirty="0" u="sng" sz="2200" spc="-7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spc="-1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clinical</a:t>
            </a:r>
            <a:r>
              <a:rPr dirty="0" sz="2200" spc="-10" b="1"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trials</a:t>
            </a:r>
            <a:r>
              <a:rPr dirty="0" u="sng" sz="2200" spc="-55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and</a:t>
            </a:r>
            <a:r>
              <a:rPr dirty="0" sz="2200" spc="-45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drug</a:t>
            </a:r>
            <a:r>
              <a:rPr dirty="0" sz="2200" spc="-60" b="1">
                <a:latin typeface="Candara"/>
                <a:cs typeface="Candara"/>
              </a:rPr>
              <a:t> </a:t>
            </a:r>
            <a:r>
              <a:rPr dirty="0" sz="2200" spc="-10" b="1">
                <a:latin typeface="Candara"/>
                <a:cs typeface="Candara"/>
              </a:rPr>
              <a:t>development</a:t>
            </a:r>
            <a:r>
              <a:rPr dirty="0" sz="2200" spc="-60" b="1">
                <a:latin typeface="Candara"/>
                <a:cs typeface="Candara"/>
              </a:rPr>
              <a:t> </a:t>
            </a:r>
            <a:r>
              <a:rPr dirty="0" sz="2200" spc="-10" b="1">
                <a:latin typeface="Candara"/>
                <a:cs typeface="Candara"/>
              </a:rPr>
              <a:t>planning,</a:t>
            </a:r>
            <a:r>
              <a:rPr dirty="0" sz="2200" spc="-60" b="1">
                <a:latin typeface="Candara"/>
                <a:cs typeface="Candara"/>
              </a:rPr>
              <a:t> </a:t>
            </a:r>
            <a:r>
              <a:rPr dirty="0" sz="2200" spc="-10" b="1">
                <a:latin typeface="Candara"/>
                <a:cs typeface="Candara"/>
              </a:rPr>
              <a:t>identifying</a:t>
            </a:r>
            <a:r>
              <a:rPr dirty="0" sz="2200" spc="-45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factors</a:t>
            </a:r>
            <a:r>
              <a:rPr dirty="0" sz="2200" spc="-45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critical</a:t>
            </a:r>
            <a:r>
              <a:rPr dirty="0" sz="2200" spc="-70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to</a:t>
            </a:r>
            <a:r>
              <a:rPr dirty="0" sz="2200" spc="-55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trial</a:t>
            </a:r>
            <a:r>
              <a:rPr dirty="0" sz="2200" spc="-50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quality,</a:t>
            </a:r>
            <a:r>
              <a:rPr dirty="0" sz="2200" spc="-55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and</a:t>
            </a:r>
            <a:r>
              <a:rPr dirty="0" sz="2200" spc="-55" b="1">
                <a:latin typeface="Candara"/>
                <a:cs typeface="Candara"/>
              </a:rPr>
              <a:t> </a:t>
            </a:r>
            <a:r>
              <a:rPr dirty="0" sz="2200" spc="-10" b="1">
                <a:latin typeface="Candara"/>
                <a:cs typeface="Candara"/>
              </a:rPr>
              <a:t>engaging stakeholders,</a:t>
            </a:r>
            <a:r>
              <a:rPr dirty="0" sz="2200" spc="-40" b="1">
                <a:latin typeface="Candara"/>
                <a:cs typeface="Candara"/>
              </a:rPr>
              <a:t> </a:t>
            </a:r>
            <a:r>
              <a:rPr dirty="0" sz="2200" b="1">
                <a:latin typeface="Candara"/>
                <a:cs typeface="Candara"/>
              </a:rPr>
              <a:t>as</a:t>
            </a:r>
            <a:r>
              <a:rPr dirty="0" sz="2200" spc="-40" b="1">
                <a:latin typeface="Candara"/>
                <a:cs typeface="Candara"/>
              </a:rPr>
              <a:t> </a:t>
            </a:r>
            <a:r>
              <a:rPr dirty="0" sz="2200" spc="-10" b="1">
                <a:latin typeface="Candara"/>
                <a:cs typeface="Candara"/>
              </a:rPr>
              <a:t>appropriate,</a:t>
            </a:r>
            <a:r>
              <a:rPr dirty="0" sz="2200" spc="-40" b="1"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using</a:t>
            </a:r>
            <a:r>
              <a:rPr dirty="0" u="sng" sz="2200" spc="-3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a</a:t>
            </a:r>
            <a:r>
              <a:rPr dirty="0" u="sng" sz="2200" spc="-45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spc="-1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proportionate</a:t>
            </a:r>
            <a:r>
              <a:rPr dirty="0" u="sng" sz="2200" spc="-35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spc="-1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risk-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based</a:t>
            </a:r>
            <a:r>
              <a:rPr dirty="0" u="sng" sz="2200" spc="-4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spc="-1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approach</a:t>
            </a:r>
            <a:r>
              <a:rPr dirty="0" sz="2200" spc="-10" b="1">
                <a:latin typeface="Candara"/>
                <a:cs typeface="Candara"/>
              </a:rPr>
              <a:t>.</a:t>
            </a:r>
            <a:endParaRPr sz="2200">
              <a:latin typeface="Candara"/>
              <a:cs typeface="Candara"/>
            </a:endParaRPr>
          </a:p>
          <a:p>
            <a:pPr>
              <a:lnSpc>
                <a:spcPct val="100000"/>
              </a:lnSpc>
              <a:buClr>
                <a:srgbClr val="0092D0"/>
              </a:buClr>
              <a:buFont typeface="Candara"/>
              <a:buChar char="•"/>
            </a:pPr>
            <a:endParaRPr sz="22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92D0"/>
              </a:buClr>
              <a:buFont typeface="Candara"/>
              <a:buChar char="•"/>
            </a:pPr>
            <a:endParaRPr sz="1600">
              <a:latin typeface="Candara"/>
              <a:cs typeface="Candara"/>
            </a:endParaRPr>
          </a:p>
          <a:p>
            <a:pPr marL="268605" marR="8255" indent="-256540">
              <a:lnSpc>
                <a:spcPct val="88500"/>
              </a:lnSpc>
              <a:buClr>
                <a:srgbClr val="0092D0"/>
              </a:buClr>
              <a:buSzPct val="120454"/>
              <a:buChar char="•"/>
              <a:tabLst>
                <a:tab pos="268605" algn="l"/>
              </a:tabLst>
            </a:pPr>
            <a:r>
              <a:rPr dirty="0" sz="2200">
                <a:latin typeface="Candara"/>
                <a:cs typeface="Candara"/>
              </a:rPr>
              <a:t>Clinical</a:t>
            </a:r>
            <a:r>
              <a:rPr dirty="0" sz="2200" spc="-70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trials</a:t>
            </a:r>
            <a:r>
              <a:rPr dirty="0" sz="2200" spc="-55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vary</a:t>
            </a:r>
            <a:r>
              <a:rPr dirty="0" sz="2200" spc="-55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widely</a:t>
            </a:r>
            <a:r>
              <a:rPr dirty="0" sz="2200" spc="-40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in</a:t>
            </a:r>
            <a:r>
              <a:rPr dirty="0" sz="2200" spc="-45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scale,</a:t>
            </a:r>
            <a:r>
              <a:rPr dirty="0" sz="2200" spc="-60">
                <a:latin typeface="Candara"/>
                <a:cs typeface="Candara"/>
              </a:rPr>
              <a:t> </a:t>
            </a:r>
            <a:r>
              <a:rPr dirty="0" sz="2200" spc="-10">
                <a:latin typeface="Candara"/>
                <a:cs typeface="Candara"/>
              </a:rPr>
              <a:t>complexity,</a:t>
            </a:r>
            <a:r>
              <a:rPr dirty="0" sz="2200" spc="-55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and</a:t>
            </a:r>
            <a:r>
              <a:rPr dirty="0" sz="2200" spc="-50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cost.</a:t>
            </a:r>
            <a:r>
              <a:rPr dirty="0" sz="2200" spc="-55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Careful</a:t>
            </a:r>
            <a:r>
              <a:rPr dirty="0" sz="2200" spc="-50">
                <a:latin typeface="Candara"/>
                <a:cs typeface="Candara"/>
              </a:rPr>
              <a:t> </a:t>
            </a:r>
            <a:r>
              <a:rPr dirty="0" sz="2200" spc="-10">
                <a:latin typeface="Candara"/>
                <a:cs typeface="Candara"/>
              </a:rPr>
              <a:t>evaluation</a:t>
            </a:r>
            <a:r>
              <a:rPr dirty="0" sz="2200" spc="-65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of</a:t>
            </a:r>
            <a:r>
              <a:rPr dirty="0" sz="2200" spc="-40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the</a:t>
            </a:r>
            <a:r>
              <a:rPr dirty="0" sz="2200" spc="-55">
                <a:latin typeface="Candara"/>
                <a:cs typeface="Candara"/>
              </a:rPr>
              <a:t> </a:t>
            </a:r>
            <a:r>
              <a:rPr dirty="0" sz="2200" spc="-10">
                <a:latin typeface="Candara"/>
                <a:cs typeface="Candara"/>
              </a:rPr>
              <a:t>scientific </a:t>
            </a:r>
            <a:r>
              <a:rPr dirty="0" sz="2200">
                <a:latin typeface="Candara"/>
                <a:cs typeface="Candara"/>
              </a:rPr>
              <a:t>objectives</a:t>
            </a:r>
            <a:r>
              <a:rPr dirty="0" sz="2200" spc="-70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involved</a:t>
            </a:r>
            <a:r>
              <a:rPr dirty="0" sz="2200" spc="-45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in</a:t>
            </a:r>
            <a:r>
              <a:rPr dirty="0" sz="2200" spc="-60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each</a:t>
            </a:r>
            <a:r>
              <a:rPr dirty="0" sz="2200" spc="-65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trial</a:t>
            </a:r>
            <a:r>
              <a:rPr dirty="0" sz="2200" spc="-70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and</a:t>
            </a:r>
            <a:r>
              <a:rPr dirty="0" sz="2200" spc="-55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risks</a:t>
            </a:r>
            <a:r>
              <a:rPr dirty="0" sz="2200" spc="-60">
                <a:latin typeface="Candara"/>
                <a:cs typeface="Candara"/>
              </a:rPr>
              <a:t> </a:t>
            </a:r>
            <a:r>
              <a:rPr dirty="0" sz="2200" spc="-10">
                <a:latin typeface="Candara"/>
                <a:cs typeface="Candara"/>
              </a:rPr>
              <a:t>associated</a:t>
            </a:r>
            <a:r>
              <a:rPr dirty="0" sz="2200" spc="-70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with</a:t>
            </a:r>
            <a:r>
              <a:rPr dirty="0" sz="2200" spc="-65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the</a:t>
            </a:r>
            <a:r>
              <a:rPr dirty="0" sz="2200" spc="-55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priorities</a:t>
            </a:r>
            <a:r>
              <a:rPr dirty="0" sz="2200" spc="-80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will</a:t>
            </a:r>
            <a:r>
              <a:rPr dirty="0" sz="2200" spc="-60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help</a:t>
            </a:r>
            <a:r>
              <a:rPr dirty="0" sz="2200" spc="-50">
                <a:latin typeface="Candara"/>
                <a:cs typeface="Candara"/>
              </a:rPr>
              <a:t> </a:t>
            </a:r>
            <a:r>
              <a:rPr dirty="0" sz="2200">
                <a:latin typeface="Candara"/>
                <a:cs typeface="Candara"/>
              </a:rPr>
              <a:t>ensure</a:t>
            </a:r>
            <a:r>
              <a:rPr dirty="0" sz="2200" spc="-65">
                <a:latin typeface="Candara"/>
                <a:cs typeface="Candara"/>
              </a:rPr>
              <a:t> </a:t>
            </a:r>
            <a:r>
              <a:rPr dirty="0" sz="2200" spc="-10">
                <a:latin typeface="Candara"/>
                <a:cs typeface="Candara"/>
              </a:rPr>
              <a:t>efficiency </a:t>
            </a:r>
            <a:r>
              <a:rPr dirty="0" sz="2200">
                <a:latin typeface="Candara"/>
                <a:cs typeface="Candara"/>
              </a:rPr>
              <a:t>by</a:t>
            </a:r>
            <a:r>
              <a:rPr dirty="0" sz="2200" spc="-45"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focusing</a:t>
            </a:r>
            <a:r>
              <a:rPr dirty="0" u="sng" sz="2200" spc="-45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on</a:t>
            </a:r>
            <a:r>
              <a:rPr dirty="0" u="sng" sz="2200" spc="-55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spc="-1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activities</a:t>
            </a:r>
            <a:r>
              <a:rPr dirty="0" u="sng" sz="2200" spc="-6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critical</a:t>
            </a:r>
            <a:r>
              <a:rPr dirty="0" u="sng" sz="2200" spc="-7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to</a:t>
            </a:r>
            <a:r>
              <a:rPr dirty="0" u="sng" sz="2200" spc="-55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achieving</a:t>
            </a:r>
            <a:r>
              <a:rPr dirty="0" u="sng" sz="2200" spc="-7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the</a:t>
            </a:r>
            <a:r>
              <a:rPr dirty="0" u="sng" sz="2200" spc="-5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trial</a:t>
            </a:r>
            <a:r>
              <a:rPr dirty="0" u="sng" sz="2200" spc="-65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200" spc="-1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objectives</a:t>
            </a:r>
            <a:r>
              <a:rPr dirty="0" sz="2200" spc="-10">
                <a:latin typeface="Candara"/>
                <a:cs typeface="Candara"/>
              </a:rPr>
              <a:t>.</a:t>
            </a:r>
            <a:endParaRPr sz="22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4270" y="162001"/>
            <a:ext cx="80797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Innovation,</a:t>
            </a:r>
            <a:r>
              <a:rPr dirty="0" sz="4000" spc="-145"/>
              <a:t> </a:t>
            </a:r>
            <a:r>
              <a:rPr dirty="0" sz="4000"/>
              <a:t>Efficiency</a:t>
            </a:r>
            <a:r>
              <a:rPr dirty="0" sz="4000" spc="-105"/>
              <a:t> </a:t>
            </a:r>
            <a:r>
              <a:rPr dirty="0" sz="4000"/>
              <a:t>&amp;</a:t>
            </a:r>
            <a:r>
              <a:rPr dirty="0" sz="4000" spc="-145"/>
              <a:t> </a:t>
            </a:r>
            <a:r>
              <a:rPr dirty="0" sz="4000" spc="-10"/>
              <a:t>Engagement</a:t>
            </a:r>
            <a:endParaRPr sz="4000"/>
          </a:p>
        </p:txBody>
      </p:sp>
      <p:sp>
        <p:nvSpPr>
          <p:cNvPr id="3" name="object 3" descr=""/>
          <p:cNvSpPr/>
          <p:nvPr/>
        </p:nvSpPr>
        <p:spPr>
          <a:xfrm>
            <a:off x="6411214" y="2023744"/>
            <a:ext cx="45720" cy="12700"/>
          </a:xfrm>
          <a:custGeom>
            <a:avLst/>
            <a:gdLst/>
            <a:ahLst/>
            <a:cxnLst/>
            <a:rect l="l" t="t" r="r" b="b"/>
            <a:pathLst>
              <a:path w="45720" h="12700">
                <a:moveTo>
                  <a:pt x="45720" y="0"/>
                </a:moveTo>
                <a:lnTo>
                  <a:pt x="0" y="0"/>
                </a:lnTo>
                <a:lnTo>
                  <a:pt x="0" y="12192"/>
                </a:lnTo>
                <a:lnTo>
                  <a:pt x="45720" y="12192"/>
                </a:lnTo>
                <a:lnTo>
                  <a:pt x="45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28727" y="796824"/>
            <a:ext cx="11790045" cy="5574030"/>
          </a:xfrm>
          <a:prstGeom prst="rect">
            <a:avLst/>
          </a:prstGeom>
        </p:spPr>
        <p:txBody>
          <a:bodyPr wrap="square" lIns="0" tIns="128905" rIns="0" bIns="0" rtlCol="0" vert="horz">
            <a:spAutoFit/>
          </a:bodyPr>
          <a:lstStyle/>
          <a:p>
            <a:pPr marL="267970" indent="-255270">
              <a:lnSpc>
                <a:spcPct val="100000"/>
              </a:lnSpc>
              <a:spcBef>
                <a:spcPts val="1015"/>
              </a:spcBef>
              <a:buClr>
                <a:srgbClr val="0092D0"/>
              </a:buClr>
              <a:buSzPct val="118750"/>
              <a:buFont typeface="Candara"/>
              <a:buChar char="•"/>
              <a:tabLst>
                <a:tab pos="267970" algn="l"/>
              </a:tabLst>
            </a:pPr>
            <a:r>
              <a:rPr dirty="0" sz="2400" b="1">
                <a:latin typeface="Candara"/>
                <a:cs typeface="Candara"/>
              </a:rPr>
              <a:t>Encouraging</a:t>
            </a:r>
            <a:r>
              <a:rPr dirty="0" sz="2400" spc="-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the</a:t>
            </a:r>
            <a:r>
              <a:rPr dirty="0" sz="2400" spc="-1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exploration</a:t>
            </a:r>
            <a:r>
              <a:rPr dirty="0" sz="2400" spc="-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of</a:t>
            </a:r>
            <a:r>
              <a:rPr dirty="0" sz="2400" spc="-20" b="1">
                <a:latin typeface="Candara"/>
                <a:cs typeface="Candara"/>
              </a:rPr>
              <a:t> </a:t>
            </a:r>
            <a:r>
              <a:rPr dirty="0" sz="2400" spc="-10" b="1">
                <a:latin typeface="Candara"/>
                <a:cs typeface="Candara"/>
              </a:rPr>
              <a:t>technology:</a:t>
            </a:r>
            <a:endParaRPr sz="2400">
              <a:latin typeface="Candara"/>
              <a:cs typeface="Candara"/>
            </a:endParaRPr>
          </a:p>
          <a:p>
            <a:pPr lvl="1" marL="685800" marR="306070" indent="-250190">
              <a:lnSpc>
                <a:spcPct val="107200"/>
              </a:lnSpc>
              <a:spcBef>
                <a:spcPts val="775"/>
              </a:spcBef>
              <a:buClr>
                <a:srgbClr val="0092D0"/>
              </a:buClr>
              <a:buSzPct val="80555"/>
              <a:buChar char="o"/>
              <a:tabLst>
                <a:tab pos="685800" algn="l"/>
              </a:tabLst>
            </a:pPr>
            <a:r>
              <a:rPr dirty="0" u="sng" sz="18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The</a:t>
            </a:r>
            <a:r>
              <a:rPr dirty="0" u="sng" sz="1800" spc="-2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principles</a:t>
            </a:r>
            <a:r>
              <a:rPr dirty="0" u="sng" sz="1800" spc="-3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are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intended</a:t>
            </a:r>
            <a:r>
              <a:rPr dirty="0" u="sng" sz="1800" spc="-2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to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support</a:t>
            </a: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efficient</a:t>
            </a:r>
            <a:r>
              <a:rPr dirty="0" u="sng" sz="1800" spc="-25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approaches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to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trial</a:t>
            </a:r>
            <a:r>
              <a:rPr dirty="0" u="sng" sz="1800" spc="-2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design</a:t>
            </a:r>
            <a:r>
              <a:rPr dirty="0" u="sng" sz="1800" spc="-35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and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conduct.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For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example,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u="sng" sz="1800" spc="-1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innovative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u="sng" sz="1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digital</a:t>
            </a:r>
            <a:r>
              <a:rPr dirty="0" u="sng" sz="1800" spc="-4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health</a:t>
            </a:r>
            <a:r>
              <a:rPr dirty="0" u="sng" sz="1800" spc="-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technologies,</a:t>
            </a:r>
            <a:r>
              <a:rPr dirty="0" u="sng" sz="1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such</a:t>
            </a:r>
            <a:r>
              <a:rPr dirty="0" u="sng" sz="1800" spc="-1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as</a:t>
            </a:r>
            <a:r>
              <a:rPr dirty="0" u="sng" sz="1800" spc="-2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wearables and</a:t>
            </a:r>
            <a:r>
              <a:rPr dirty="0" u="sng" sz="1800" spc="-1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sensors</a:t>
            </a:r>
            <a:r>
              <a:rPr dirty="0" sz="1800" spc="-1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may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expand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the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possible</a:t>
            </a:r>
            <a:r>
              <a:rPr dirty="0" sz="1800" spc="-3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approaches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to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trial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 spc="-10">
                <a:latin typeface="Candara"/>
                <a:cs typeface="Candara"/>
              </a:rPr>
              <a:t>conduct.</a:t>
            </a:r>
            <a:endParaRPr sz="1800">
              <a:latin typeface="Candara"/>
              <a:cs typeface="Candara"/>
            </a:endParaRPr>
          </a:p>
          <a:p>
            <a:pPr lvl="1" marL="685800" indent="-249554">
              <a:lnSpc>
                <a:spcPct val="100000"/>
              </a:lnSpc>
              <a:spcBef>
                <a:spcPts val="950"/>
              </a:spcBef>
              <a:buClr>
                <a:srgbClr val="0092D0"/>
              </a:buClr>
              <a:buSzPct val="80555"/>
              <a:buChar char="o"/>
              <a:tabLst>
                <a:tab pos="685800" algn="l"/>
              </a:tabLst>
            </a:pPr>
            <a:r>
              <a:rPr dirty="0" sz="1800">
                <a:latin typeface="Candara"/>
                <a:cs typeface="Candara"/>
              </a:rPr>
              <a:t>Such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technologies</a:t>
            </a:r>
            <a:r>
              <a:rPr dirty="0" sz="1800" spc="-4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can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be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incorporated</a:t>
            </a:r>
            <a:r>
              <a:rPr dirty="0" u="sng" sz="1800" spc="-25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into</a:t>
            </a: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solidFill>
                  <a:srgbClr val="006FC0"/>
                </a:solidFill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existing</a:t>
            </a:r>
            <a:r>
              <a:rPr dirty="0" u="sng" sz="1800" spc="-35">
                <a:solidFill>
                  <a:srgbClr val="006FC0"/>
                </a:solidFill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solidFill>
                  <a:srgbClr val="006FC0"/>
                </a:solidFill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healthcare</a:t>
            </a:r>
            <a:r>
              <a:rPr dirty="0" u="sng" sz="1800" spc="-10">
                <a:solidFill>
                  <a:srgbClr val="006FC0"/>
                </a:solidFill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solidFill>
                  <a:srgbClr val="006FC0"/>
                </a:solidFill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infrastructures</a:t>
            </a:r>
            <a:r>
              <a:rPr dirty="0" sz="1800" spc="-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and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enable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the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use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of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variety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 spc="-25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of</a:t>
            </a:r>
            <a:endParaRPr sz="1800">
              <a:latin typeface="Candara"/>
              <a:cs typeface="Candara"/>
            </a:endParaRPr>
          </a:p>
          <a:p>
            <a:pPr marL="685800">
              <a:lnSpc>
                <a:spcPct val="100000"/>
              </a:lnSpc>
              <a:spcBef>
                <a:spcPts val="145"/>
              </a:spcBef>
            </a:pPr>
            <a:r>
              <a:rPr dirty="0" u="sng" sz="18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relevant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data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sources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in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clinical</a:t>
            </a:r>
            <a:r>
              <a:rPr dirty="0" sz="1800" spc="-10">
                <a:latin typeface="Candara"/>
                <a:cs typeface="Candara"/>
              </a:rPr>
              <a:t> trials.</a:t>
            </a:r>
            <a:endParaRPr sz="1800">
              <a:latin typeface="Candara"/>
              <a:cs typeface="Candara"/>
            </a:endParaRPr>
          </a:p>
          <a:p>
            <a:pPr lvl="1" marL="685800" marR="5080" indent="-250190">
              <a:lnSpc>
                <a:spcPct val="106700"/>
              </a:lnSpc>
              <a:spcBef>
                <a:spcPts val="815"/>
              </a:spcBef>
              <a:buClr>
                <a:srgbClr val="0092D0"/>
              </a:buClr>
              <a:buSzPct val="80555"/>
              <a:buChar char="o"/>
              <a:tabLst>
                <a:tab pos="685800" algn="l"/>
              </a:tabLst>
            </a:pPr>
            <a:r>
              <a:rPr dirty="0" sz="1800">
                <a:latin typeface="Candara"/>
                <a:cs typeface="Candara"/>
              </a:rPr>
              <a:t>The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use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of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technology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in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the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conduct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of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clinical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trials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should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be</a:t>
            </a:r>
            <a:r>
              <a:rPr dirty="0" sz="1800" spc="10"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adapted</a:t>
            </a:r>
            <a:r>
              <a:rPr dirty="0" sz="1800" spc="-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to</a:t>
            </a:r>
            <a:r>
              <a:rPr dirty="0" sz="1800" spc="-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fit</a:t>
            </a:r>
            <a:r>
              <a:rPr dirty="0" sz="1800" spc="-2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the participant</a:t>
            </a:r>
            <a:r>
              <a:rPr dirty="0" sz="1800" spc="-1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characteristics</a:t>
            </a:r>
            <a:r>
              <a:rPr dirty="0" sz="1800" spc="-3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and</a:t>
            </a:r>
            <a:r>
              <a:rPr dirty="0" sz="1800" spc="-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800" spc="-25">
                <a:solidFill>
                  <a:srgbClr val="006FC0"/>
                </a:solidFill>
                <a:latin typeface="Candara"/>
                <a:cs typeface="Candara"/>
              </a:rPr>
              <a:t>the </a:t>
            </a:r>
            <a:r>
              <a:rPr dirty="0" sz="1800">
                <a:solidFill>
                  <a:srgbClr val="006FC0"/>
                </a:solidFill>
                <a:latin typeface="Candara"/>
                <a:cs typeface="Candara"/>
              </a:rPr>
              <a:t>particular trial</a:t>
            </a:r>
            <a:r>
              <a:rPr dirty="0" sz="1800" spc="-10">
                <a:solidFill>
                  <a:srgbClr val="006FC0"/>
                </a:solidFill>
                <a:latin typeface="Candara"/>
                <a:cs typeface="Candara"/>
              </a:rPr>
              <a:t> design</a:t>
            </a:r>
            <a:r>
              <a:rPr dirty="0" sz="1800" spc="-10">
                <a:latin typeface="Candara"/>
                <a:cs typeface="Candara"/>
              </a:rPr>
              <a:t>.</a:t>
            </a:r>
            <a:endParaRPr sz="1800">
              <a:latin typeface="Candara"/>
              <a:cs typeface="Candara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0092D0"/>
              </a:buClr>
              <a:buFont typeface="Candara"/>
              <a:buChar char="o"/>
            </a:pPr>
            <a:endParaRPr sz="1550">
              <a:latin typeface="Candara"/>
              <a:cs typeface="Candara"/>
            </a:endParaRPr>
          </a:p>
          <a:p>
            <a:pPr marL="267970" indent="-255270">
              <a:lnSpc>
                <a:spcPct val="100000"/>
              </a:lnSpc>
              <a:buClr>
                <a:srgbClr val="0092D0"/>
              </a:buClr>
              <a:buSzPct val="118750"/>
              <a:buFont typeface="Candara"/>
              <a:buChar char="•"/>
              <a:tabLst>
                <a:tab pos="267970" algn="l"/>
              </a:tabLst>
            </a:pPr>
            <a:r>
              <a:rPr dirty="0" sz="2400" b="1">
                <a:latin typeface="Candara"/>
                <a:cs typeface="Candara"/>
              </a:rPr>
              <a:t>Encouraging</a:t>
            </a:r>
            <a:r>
              <a:rPr dirty="0" sz="2400" spc="-2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engagement</a:t>
            </a:r>
            <a:r>
              <a:rPr dirty="0" sz="2400" spc="-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and</a:t>
            </a:r>
            <a:r>
              <a:rPr dirty="0" sz="2400" spc="-30" b="1">
                <a:latin typeface="Candara"/>
                <a:cs typeface="Candara"/>
              </a:rPr>
              <a:t> </a:t>
            </a:r>
            <a:r>
              <a:rPr dirty="0" sz="2400" spc="-10" b="1">
                <a:latin typeface="Candara"/>
                <a:cs typeface="Candara"/>
              </a:rPr>
              <a:t>inclusivity:</a:t>
            </a:r>
            <a:endParaRPr sz="2400">
              <a:latin typeface="Candara"/>
              <a:cs typeface="Candara"/>
            </a:endParaRPr>
          </a:p>
          <a:p>
            <a:pPr algn="just" lvl="1" marL="685800" marR="779145" indent="-250190">
              <a:lnSpc>
                <a:spcPct val="107200"/>
              </a:lnSpc>
              <a:spcBef>
                <a:spcPts val="775"/>
              </a:spcBef>
              <a:buClr>
                <a:srgbClr val="0092D0"/>
              </a:buClr>
              <a:buSzPct val="80555"/>
              <a:buChar char="o"/>
              <a:tabLst>
                <a:tab pos="685800" algn="l"/>
              </a:tabLst>
            </a:pPr>
            <a:r>
              <a:rPr dirty="0" sz="1800">
                <a:latin typeface="Candara"/>
                <a:cs typeface="Candara"/>
              </a:rPr>
              <a:t>The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use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of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innovative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clinical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trial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designs</a:t>
            </a:r>
            <a:r>
              <a:rPr dirty="0" sz="1800" spc="-4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and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technologies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may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help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include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diverse</a:t>
            </a:r>
            <a:r>
              <a:rPr dirty="0" sz="1800" spc="-3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patient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populations,</a:t>
            </a:r>
            <a:r>
              <a:rPr dirty="0" sz="1800" spc="-35">
                <a:latin typeface="Candara"/>
                <a:cs typeface="Candara"/>
              </a:rPr>
              <a:t> </a:t>
            </a:r>
            <a:r>
              <a:rPr dirty="0" sz="1800" spc="-25">
                <a:latin typeface="Candara"/>
                <a:cs typeface="Candara"/>
              </a:rPr>
              <a:t>as </a:t>
            </a:r>
            <a:r>
              <a:rPr dirty="0" sz="1800">
                <a:latin typeface="Candara"/>
                <a:cs typeface="Candara"/>
              </a:rPr>
              <a:t>appropriate,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and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enable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wider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 spc="-10">
                <a:latin typeface="Candara"/>
                <a:cs typeface="Candara"/>
              </a:rPr>
              <a:t>participation.</a:t>
            </a:r>
            <a:endParaRPr sz="1800">
              <a:latin typeface="Candara"/>
              <a:cs typeface="Candara"/>
            </a:endParaRPr>
          </a:p>
          <a:p>
            <a:pPr algn="just" lvl="1" marL="685800" marR="580390" indent="-250190">
              <a:lnSpc>
                <a:spcPct val="107000"/>
              </a:lnSpc>
              <a:spcBef>
                <a:spcPts val="800"/>
              </a:spcBef>
              <a:buClr>
                <a:srgbClr val="0092D0"/>
              </a:buClr>
              <a:buSzPct val="80555"/>
              <a:buChar char="o"/>
              <a:tabLst>
                <a:tab pos="685800" algn="l"/>
              </a:tabLst>
            </a:pPr>
            <a:r>
              <a:rPr dirty="0" sz="1800">
                <a:latin typeface="Candara"/>
                <a:cs typeface="Candara"/>
              </a:rPr>
              <a:t>The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design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of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the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trial,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to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ensure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appropriate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quality and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meaningful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trial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outcomes,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may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be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supported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by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 spc="-25">
                <a:latin typeface="Candara"/>
                <a:cs typeface="Candara"/>
              </a:rPr>
              <a:t>the </a:t>
            </a:r>
            <a:r>
              <a:rPr dirty="0" sz="1800">
                <a:latin typeface="Candara"/>
                <a:cs typeface="Candara"/>
              </a:rPr>
              <a:t>perspectives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of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stakeholders;</a:t>
            </a:r>
            <a:r>
              <a:rPr dirty="0" sz="1800" spc="-4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for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example,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patients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and/or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health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care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providers.</a:t>
            </a:r>
            <a:r>
              <a:rPr dirty="0" sz="1800" spc="-4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Their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input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can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increase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 spc="-25">
                <a:latin typeface="Candara"/>
                <a:cs typeface="Candara"/>
              </a:rPr>
              <a:t>the </a:t>
            </a:r>
            <a:r>
              <a:rPr dirty="0" sz="1800">
                <a:latin typeface="Candara"/>
                <a:cs typeface="Candara"/>
              </a:rPr>
              <a:t>likelihood</a:t>
            </a:r>
            <a:r>
              <a:rPr dirty="0" sz="1800" spc="-4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of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meaningful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trial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outcomes,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which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are relevant to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both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trial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participants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and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future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 spc="-10">
                <a:latin typeface="Candara"/>
                <a:cs typeface="Candara"/>
              </a:rPr>
              <a:t>patients.</a:t>
            </a:r>
            <a:endParaRPr sz="1800">
              <a:latin typeface="Candara"/>
              <a:cs typeface="Candara"/>
            </a:endParaRPr>
          </a:p>
          <a:p>
            <a:pPr algn="just" marL="685800" marR="109220">
              <a:lnSpc>
                <a:spcPct val="106700"/>
              </a:lnSpc>
              <a:spcBef>
                <a:spcPts val="10"/>
              </a:spcBef>
            </a:pPr>
            <a:r>
              <a:rPr dirty="0" sz="1800">
                <a:latin typeface="Candara"/>
                <a:cs typeface="Candara"/>
              </a:rPr>
              <a:t>This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input will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also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guide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decisions</a:t>
            </a:r>
            <a:r>
              <a:rPr dirty="0" sz="1800" spc="-5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on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the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feasibility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of data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collection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and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assure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that participation</a:t>
            </a:r>
            <a:r>
              <a:rPr dirty="0" sz="1800" spc="-3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in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the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trial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 spc="-20">
                <a:latin typeface="Candara"/>
                <a:cs typeface="Candara"/>
              </a:rPr>
              <a:t>does </a:t>
            </a:r>
            <a:r>
              <a:rPr dirty="0" sz="1800">
                <a:latin typeface="Candara"/>
                <a:cs typeface="Candara"/>
              </a:rPr>
              <a:t>not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become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unduly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burdensome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for</a:t>
            </a:r>
            <a:r>
              <a:rPr dirty="0" sz="1800" spc="-4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those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 spc="-10">
                <a:latin typeface="Candara"/>
                <a:cs typeface="Candara"/>
              </a:rPr>
              <a:t>involved.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5977" y="314960"/>
            <a:ext cx="7508875" cy="1201420"/>
          </a:xfrm>
          <a:prstGeom prst="rect"/>
        </p:spPr>
        <p:txBody>
          <a:bodyPr wrap="square" lIns="0" tIns="66675" rIns="0" bIns="0" rtlCol="0" vert="horz">
            <a:spAutoFit/>
          </a:bodyPr>
          <a:lstStyle/>
          <a:p>
            <a:pPr marL="12700" marR="5080">
              <a:lnSpc>
                <a:spcPts val="4460"/>
              </a:lnSpc>
              <a:spcBef>
                <a:spcPts val="525"/>
              </a:spcBef>
            </a:pPr>
            <a:r>
              <a:rPr dirty="0" sz="4000"/>
              <a:t>Focus</a:t>
            </a:r>
            <a:r>
              <a:rPr dirty="0" sz="4000" spc="-105"/>
              <a:t> </a:t>
            </a:r>
            <a:r>
              <a:rPr dirty="0" sz="4000"/>
              <a:t>on</a:t>
            </a:r>
            <a:r>
              <a:rPr dirty="0" sz="4000" spc="-110"/>
              <a:t> </a:t>
            </a:r>
            <a:r>
              <a:rPr dirty="0" sz="4000" spc="-10"/>
              <a:t>appropriate</a:t>
            </a:r>
            <a:r>
              <a:rPr dirty="0" sz="4000" spc="-105"/>
              <a:t> </a:t>
            </a:r>
            <a:r>
              <a:rPr dirty="0" sz="4000"/>
              <a:t>quality</a:t>
            </a:r>
            <a:r>
              <a:rPr dirty="0" sz="4000" spc="-90"/>
              <a:t> </a:t>
            </a:r>
            <a:r>
              <a:rPr dirty="0" sz="4000" spc="-20"/>
              <a:t>(QbD </a:t>
            </a:r>
            <a:r>
              <a:rPr dirty="0" sz="4000"/>
              <a:t>and</a:t>
            </a:r>
            <a:r>
              <a:rPr dirty="0" sz="4000" spc="-80"/>
              <a:t> </a:t>
            </a:r>
            <a:r>
              <a:rPr dirty="0" sz="4000" spc="-10"/>
              <a:t>proportionate)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261315" y="1668602"/>
            <a:ext cx="11381740" cy="3593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indent="-259079">
              <a:lnSpc>
                <a:spcPts val="3275"/>
              </a:lnSpc>
              <a:buSzPct val="115384"/>
              <a:buFont typeface="Candara"/>
              <a:buChar char="•"/>
              <a:tabLst>
                <a:tab pos="268605" algn="l"/>
                <a:tab pos="273050" algn="l"/>
              </a:tabLst>
            </a:pPr>
            <a:r>
              <a:rPr dirty="0" sz="2600">
                <a:solidFill>
                  <a:srgbClr val="0092D0"/>
                </a:solidFill>
                <a:latin typeface="Times New Roman"/>
                <a:cs typeface="Times New Roman"/>
              </a:rPr>
              <a:t>	</a:t>
            </a:r>
            <a:r>
              <a:rPr dirty="0" sz="2600" b="1">
                <a:latin typeface="Candara"/>
                <a:cs typeface="Candara"/>
              </a:rPr>
              <a:t>Quality</a:t>
            </a:r>
            <a:r>
              <a:rPr dirty="0" sz="2600" spc="-40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by</a:t>
            </a:r>
            <a:r>
              <a:rPr dirty="0" sz="2600" spc="-30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design</a:t>
            </a:r>
            <a:r>
              <a:rPr dirty="0" sz="2600" spc="-35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should</a:t>
            </a:r>
            <a:r>
              <a:rPr dirty="0" sz="2600" spc="-45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be</a:t>
            </a:r>
            <a:r>
              <a:rPr dirty="0" sz="2600" spc="-30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implemented</a:t>
            </a:r>
            <a:r>
              <a:rPr dirty="0" sz="2600" spc="-60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to</a:t>
            </a:r>
            <a:r>
              <a:rPr dirty="0" sz="2600" spc="-35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identify</a:t>
            </a:r>
            <a:r>
              <a:rPr dirty="0" sz="2600" spc="-30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the</a:t>
            </a:r>
            <a:r>
              <a:rPr dirty="0" sz="2600" spc="-40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factors</a:t>
            </a:r>
            <a:r>
              <a:rPr dirty="0" sz="2600" spc="-65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(i.e.,</a:t>
            </a:r>
            <a:r>
              <a:rPr dirty="0" sz="2600" spc="-50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data</a:t>
            </a:r>
            <a:r>
              <a:rPr dirty="0" sz="2600" spc="-50" b="1">
                <a:latin typeface="Candara"/>
                <a:cs typeface="Candara"/>
              </a:rPr>
              <a:t> </a:t>
            </a:r>
            <a:r>
              <a:rPr dirty="0" sz="2600" spc="-25" b="1">
                <a:latin typeface="Candara"/>
                <a:cs typeface="Candara"/>
              </a:rPr>
              <a:t>and</a:t>
            </a:r>
            <a:endParaRPr sz="2600">
              <a:latin typeface="Candara"/>
              <a:cs typeface="Candara"/>
            </a:endParaRPr>
          </a:p>
          <a:p>
            <a:pPr marL="268605" marR="188595">
              <a:lnSpc>
                <a:spcPts val="3120"/>
              </a:lnSpc>
              <a:spcBef>
                <a:spcPts val="55"/>
              </a:spcBef>
            </a:pPr>
            <a:r>
              <a:rPr dirty="0" sz="2600" b="1">
                <a:latin typeface="Candara"/>
                <a:cs typeface="Candara"/>
              </a:rPr>
              <a:t>processes)</a:t>
            </a:r>
            <a:r>
              <a:rPr dirty="0" sz="2600" spc="-30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that</a:t>
            </a:r>
            <a:r>
              <a:rPr dirty="0" sz="2600" spc="-40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are</a:t>
            </a:r>
            <a:r>
              <a:rPr dirty="0" sz="2600" spc="-25" b="1"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critical</a:t>
            </a:r>
            <a:r>
              <a:rPr dirty="0" u="heavy" sz="2600" spc="-3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to</a:t>
            </a:r>
            <a:r>
              <a:rPr dirty="0" u="heavy" sz="2600" spc="-3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ensuring</a:t>
            </a:r>
            <a:r>
              <a:rPr dirty="0" u="heavy" sz="2600" spc="-1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trial</a:t>
            </a:r>
            <a:r>
              <a:rPr dirty="0" u="heavy" sz="2600" spc="-2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quality</a:t>
            </a:r>
            <a:r>
              <a:rPr dirty="0" u="heavy" sz="2600" spc="-4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and</a:t>
            </a:r>
            <a:r>
              <a:rPr dirty="0" u="heavy" sz="2600" spc="-2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the</a:t>
            </a:r>
            <a:r>
              <a:rPr dirty="0" u="heavy" sz="2600" spc="-2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risks</a:t>
            </a:r>
            <a:r>
              <a:rPr dirty="0" u="heavy" sz="2600" spc="-3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that</a:t>
            </a:r>
            <a:r>
              <a:rPr dirty="0" u="heavy" sz="2600" spc="-3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threaten</a:t>
            </a:r>
            <a:r>
              <a:rPr dirty="0" sz="2600" spc="-10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the</a:t>
            </a:r>
            <a:r>
              <a:rPr dirty="0" u="heavy" sz="2600" spc="-4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integrity</a:t>
            </a:r>
            <a:r>
              <a:rPr dirty="0" u="heavy" sz="2600" spc="-4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of</a:t>
            </a:r>
            <a:r>
              <a:rPr dirty="0" u="heavy" sz="2600" spc="-2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those</a:t>
            </a:r>
            <a:r>
              <a:rPr dirty="0" u="heavy" sz="2600" spc="-3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factors</a:t>
            </a:r>
            <a:r>
              <a:rPr dirty="0" u="heavy" sz="2600" spc="-5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and</a:t>
            </a:r>
            <a:r>
              <a:rPr dirty="0" u="heavy" sz="2600" spc="-4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ultimately</a:t>
            </a:r>
            <a:r>
              <a:rPr dirty="0" u="heavy" sz="2600" spc="-4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the</a:t>
            </a:r>
            <a:r>
              <a:rPr dirty="0" u="heavy" sz="2600" spc="-3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reliability</a:t>
            </a:r>
            <a:r>
              <a:rPr dirty="0" u="heavy" sz="2600" spc="-3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of</a:t>
            </a:r>
            <a:r>
              <a:rPr dirty="0" u="heavy" sz="2600" spc="-2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the</a:t>
            </a:r>
            <a:r>
              <a:rPr dirty="0" u="heavy" sz="2600" spc="-3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trial</a:t>
            </a:r>
            <a:r>
              <a:rPr dirty="0" u="heavy" sz="2600" spc="-3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results</a:t>
            </a:r>
            <a:r>
              <a:rPr dirty="0" sz="2600" spc="-10" b="1">
                <a:latin typeface="Candara"/>
                <a:cs typeface="Candara"/>
              </a:rPr>
              <a:t>.</a:t>
            </a:r>
            <a:endParaRPr sz="2600">
              <a:latin typeface="Candara"/>
              <a:cs typeface="Candara"/>
            </a:endParaRPr>
          </a:p>
          <a:p>
            <a:pPr>
              <a:lnSpc>
                <a:spcPct val="100000"/>
              </a:lnSpc>
            </a:pPr>
            <a:endParaRPr sz="26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000">
              <a:latin typeface="Candara"/>
              <a:cs typeface="Candara"/>
            </a:endParaRPr>
          </a:p>
          <a:p>
            <a:pPr marL="268605" marR="5080" indent="-259079">
              <a:lnSpc>
                <a:spcPct val="99000"/>
              </a:lnSpc>
              <a:buSzPct val="115384"/>
              <a:buFont typeface="Candara"/>
              <a:buChar char="•"/>
              <a:tabLst>
                <a:tab pos="268605" algn="l"/>
                <a:tab pos="273685" algn="l"/>
              </a:tabLst>
            </a:pPr>
            <a:r>
              <a:rPr dirty="0" sz="2600">
                <a:solidFill>
                  <a:srgbClr val="0092D0"/>
                </a:solidFill>
                <a:latin typeface="Times New Roman"/>
                <a:cs typeface="Times New Roman"/>
              </a:rPr>
              <a:t>	</a:t>
            </a:r>
            <a:r>
              <a:rPr dirty="0" sz="2600" b="1">
                <a:latin typeface="Candara"/>
                <a:cs typeface="Candara"/>
              </a:rPr>
              <a:t>Clinical</a:t>
            </a:r>
            <a:r>
              <a:rPr dirty="0" sz="2600" spc="-45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trial</a:t>
            </a:r>
            <a:r>
              <a:rPr dirty="0" sz="2600" spc="-40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processes</a:t>
            </a:r>
            <a:r>
              <a:rPr dirty="0" sz="2600" spc="-35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and</a:t>
            </a:r>
            <a:r>
              <a:rPr dirty="0" sz="2600" spc="-35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risk</a:t>
            </a:r>
            <a:r>
              <a:rPr dirty="0" sz="2600" spc="-40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mitigation</a:t>
            </a:r>
            <a:r>
              <a:rPr dirty="0" sz="2600" spc="-70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strategies</a:t>
            </a:r>
            <a:r>
              <a:rPr dirty="0" sz="2600" spc="-55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implemented</a:t>
            </a:r>
            <a:r>
              <a:rPr dirty="0" sz="2600" spc="-40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to</a:t>
            </a:r>
            <a:r>
              <a:rPr dirty="0" sz="2600" spc="-30" b="1">
                <a:latin typeface="Candara"/>
                <a:cs typeface="Candara"/>
              </a:rPr>
              <a:t> </a:t>
            </a:r>
            <a:r>
              <a:rPr dirty="0" sz="2600" spc="-10" b="1">
                <a:latin typeface="Candara"/>
                <a:cs typeface="Candara"/>
              </a:rPr>
              <a:t>support </a:t>
            </a:r>
            <a:r>
              <a:rPr dirty="0" sz="2600" b="1">
                <a:latin typeface="Candara"/>
                <a:cs typeface="Candara"/>
              </a:rPr>
              <a:t>the</a:t>
            </a:r>
            <a:r>
              <a:rPr dirty="0" sz="2600" spc="-30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conduct</a:t>
            </a:r>
            <a:r>
              <a:rPr dirty="0" sz="2600" spc="-30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of</a:t>
            </a:r>
            <a:r>
              <a:rPr dirty="0" sz="2600" spc="-20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the</a:t>
            </a:r>
            <a:r>
              <a:rPr dirty="0" sz="2600" spc="-25" b="1">
                <a:latin typeface="Candara"/>
                <a:cs typeface="Candara"/>
              </a:rPr>
              <a:t> </a:t>
            </a:r>
            <a:r>
              <a:rPr dirty="0" sz="2600" b="1">
                <a:latin typeface="Candara"/>
                <a:cs typeface="Candara"/>
              </a:rPr>
              <a:t>trial</a:t>
            </a:r>
            <a:r>
              <a:rPr dirty="0" sz="2600" spc="-30" b="1"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should</a:t>
            </a:r>
            <a:r>
              <a:rPr dirty="0" u="heavy" sz="2600" spc="-3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be</a:t>
            </a:r>
            <a:r>
              <a:rPr dirty="0" u="heavy" sz="26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proportionate</a:t>
            </a:r>
            <a:r>
              <a:rPr dirty="0" u="heavy" sz="2600" spc="-5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to</a:t>
            </a:r>
            <a:r>
              <a:rPr dirty="0" u="heavy" sz="2600" spc="-3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the</a:t>
            </a:r>
            <a:r>
              <a:rPr dirty="0" u="heavy" sz="26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importance</a:t>
            </a:r>
            <a:r>
              <a:rPr dirty="0" u="heavy" sz="2600" spc="-4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of</a:t>
            </a:r>
            <a:r>
              <a:rPr dirty="0" u="heavy" sz="2600" spc="-2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the</a:t>
            </a:r>
            <a:r>
              <a:rPr dirty="0" u="heavy" sz="2600" spc="-2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spc="-2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data</a:t>
            </a:r>
            <a:r>
              <a:rPr dirty="0" sz="2600" spc="-20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being</a:t>
            </a:r>
            <a:r>
              <a:rPr dirty="0" u="heavy" sz="2600" spc="-1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collected</a:t>
            </a:r>
            <a:r>
              <a:rPr dirty="0" u="heavy" sz="2600" spc="-1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and</a:t>
            </a:r>
            <a:r>
              <a:rPr dirty="0" u="heavy" sz="2600" spc="-4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the</a:t>
            </a:r>
            <a:r>
              <a:rPr dirty="0" u="heavy" sz="2600" spc="-2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risks</a:t>
            </a:r>
            <a:r>
              <a:rPr dirty="0" u="heavy" sz="2600" spc="-4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to</a:t>
            </a:r>
            <a:r>
              <a:rPr dirty="0" u="heavy" sz="26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trial</a:t>
            </a:r>
            <a:r>
              <a:rPr dirty="0" u="heavy" sz="2600" spc="-3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participant</a:t>
            </a:r>
            <a:r>
              <a:rPr dirty="0" u="heavy" sz="2600" spc="-6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safety</a:t>
            </a:r>
            <a:r>
              <a:rPr dirty="0" u="heavy" sz="2600" spc="-4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and</a:t>
            </a:r>
            <a:r>
              <a:rPr dirty="0" u="heavy" sz="2600" spc="-4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data</a:t>
            </a:r>
            <a:r>
              <a:rPr dirty="0" u="heavy" sz="2600" spc="-4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reliability</a:t>
            </a:r>
            <a:r>
              <a:rPr dirty="0" sz="2600" b="1">
                <a:solidFill>
                  <a:srgbClr val="006FC0"/>
                </a:solidFill>
                <a:latin typeface="Candara"/>
                <a:cs typeface="Candara"/>
              </a:rPr>
              <a:t>.</a:t>
            </a:r>
            <a:r>
              <a:rPr dirty="0" sz="2600" spc="-20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u="heavy" sz="26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Trial</a:t>
            </a:r>
            <a:r>
              <a:rPr dirty="0" sz="2600" spc="-10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designs</a:t>
            </a:r>
            <a:r>
              <a:rPr dirty="0" u="heavy" sz="2600" spc="-6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should</a:t>
            </a:r>
            <a:r>
              <a:rPr dirty="0" u="heavy" sz="2600" spc="-4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be</a:t>
            </a:r>
            <a:r>
              <a:rPr dirty="0" u="heavy" sz="2600" spc="-2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operationally</a:t>
            </a:r>
            <a:r>
              <a:rPr dirty="0" u="heavy" sz="2600" spc="-6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feasible</a:t>
            </a:r>
            <a:r>
              <a:rPr dirty="0" u="heavy" sz="2600" spc="-4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and</a:t>
            </a:r>
            <a:r>
              <a:rPr dirty="0" u="heavy" sz="2600" spc="-4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avoid</a:t>
            </a:r>
            <a:r>
              <a:rPr dirty="0" u="heavy" sz="2600" spc="-4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unnecessary</a:t>
            </a:r>
            <a:r>
              <a:rPr dirty="0" u="heavy" sz="2600" spc="-5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heavy" sz="26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complexities</a:t>
            </a:r>
            <a:r>
              <a:rPr dirty="0" sz="2600" spc="-10" b="1">
                <a:solidFill>
                  <a:srgbClr val="006FC0"/>
                </a:solidFill>
                <a:latin typeface="Candara"/>
                <a:cs typeface="Candara"/>
              </a:rPr>
              <a:t>.</a:t>
            </a:r>
            <a:endParaRPr sz="26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3006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OVERVIEW</a:t>
            </a:r>
            <a:r>
              <a:rPr dirty="0" sz="4000" spc="-75"/>
              <a:t> </a:t>
            </a:r>
            <a:r>
              <a:rPr dirty="0" sz="4000"/>
              <a:t>OF</a:t>
            </a:r>
            <a:r>
              <a:rPr dirty="0" sz="4000" spc="-80"/>
              <a:t> </a:t>
            </a:r>
            <a:r>
              <a:rPr dirty="0" sz="4000"/>
              <a:t>ICH</a:t>
            </a:r>
            <a:r>
              <a:rPr dirty="0" sz="4000" spc="-90"/>
              <a:t> </a:t>
            </a:r>
            <a:r>
              <a:rPr dirty="0" sz="4000"/>
              <a:t>E6</a:t>
            </a:r>
            <a:r>
              <a:rPr dirty="0" sz="4000" spc="-85"/>
              <a:t> </a:t>
            </a:r>
            <a:r>
              <a:rPr dirty="0" sz="4000" spc="-20"/>
              <a:t>(R3)</a:t>
            </a:r>
            <a:endParaRPr sz="4000"/>
          </a:p>
        </p:txBody>
      </p:sp>
      <p:grpSp>
        <p:nvGrpSpPr>
          <p:cNvPr id="3" name="object 3" descr=""/>
          <p:cNvGrpSpPr/>
          <p:nvPr/>
        </p:nvGrpSpPr>
        <p:grpSpPr>
          <a:xfrm>
            <a:off x="1546860" y="1059180"/>
            <a:ext cx="9100185" cy="963294"/>
            <a:chOff x="1546860" y="1059180"/>
            <a:chExt cx="9100185" cy="963294"/>
          </a:xfrm>
        </p:grpSpPr>
        <p:sp>
          <p:nvSpPr>
            <p:cNvPr id="4" name="object 4" descr=""/>
            <p:cNvSpPr/>
            <p:nvPr/>
          </p:nvSpPr>
          <p:spPr>
            <a:xfrm>
              <a:off x="1559814" y="1072134"/>
              <a:ext cx="9074150" cy="937260"/>
            </a:xfrm>
            <a:custGeom>
              <a:avLst/>
              <a:gdLst/>
              <a:ahLst/>
              <a:cxnLst/>
              <a:rect l="l" t="t" r="r" b="b"/>
              <a:pathLst>
                <a:path w="9074150" h="937260">
                  <a:moveTo>
                    <a:pt x="8917686" y="0"/>
                  </a:moveTo>
                  <a:lnTo>
                    <a:pt x="156210" y="0"/>
                  </a:lnTo>
                  <a:lnTo>
                    <a:pt x="106850" y="7967"/>
                  </a:lnTo>
                  <a:lnTo>
                    <a:pt x="63971" y="30150"/>
                  </a:lnTo>
                  <a:lnTo>
                    <a:pt x="30150" y="63971"/>
                  </a:lnTo>
                  <a:lnTo>
                    <a:pt x="7967" y="106850"/>
                  </a:lnTo>
                  <a:lnTo>
                    <a:pt x="0" y="156210"/>
                  </a:lnTo>
                  <a:lnTo>
                    <a:pt x="0" y="781050"/>
                  </a:lnTo>
                  <a:lnTo>
                    <a:pt x="7967" y="830409"/>
                  </a:lnTo>
                  <a:lnTo>
                    <a:pt x="30150" y="873288"/>
                  </a:lnTo>
                  <a:lnTo>
                    <a:pt x="63971" y="907109"/>
                  </a:lnTo>
                  <a:lnTo>
                    <a:pt x="106850" y="929292"/>
                  </a:lnTo>
                  <a:lnTo>
                    <a:pt x="156210" y="937260"/>
                  </a:lnTo>
                  <a:lnTo>
                    <a:pt x="8917686" y="937260"/>
                  </a:lnTo>
                  <a:lnTo>
                    <a:pt x="8967045" y="929292"/>
                  </a:lnTo>
                  <a:lnTo>
                    <a:pt x="9009924" y="907109"/>
                  </a:lnTo>
                  <a:lnTo>
                    <a:pt x="9043745" y="873288"/>
                  </a:lnTo>
                  <a:lnTo>
                    <a:pt x="9065928" y="830409"/>
                  </a:lnTo>
                  <a:lnTo>
                    <a:pt x="9073896" y="781050"/>
                  </a:lnTo>
                  <a:lnTo>
                    <a:pt x="9073896" y="156210"/>
                  </a:lnTo>
                  <a:lnTo>
                    <a:pt x="9065928" y="106850"/>
                  </a:lnTo>
                  <a:lnTo>
                    <a:pt x="9043745" y="63971"/>
                  </a:lnTo>
                  <a:lnTo>
                    <a:pt x="9009924" y="30150"/>
                  </a:lnTo>
                  <a:lnTo>
                    <a:pt x="8967045" y="7967"/>
                  </a:lnTo>
                  <a:lnTo>
                    <a:pt x="89176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59814" y="1072134"/>
              <a:ext cx="9074150" cy="937260"/>
            </a:xfrm>
            <a:custGeom>
              <a:avLst/>
              <a:gdLst/>
              <a:ahLst/>
              <a:cxnLst/>
              <a:rect l="l" t="t" r="r" b="b"/>
              <a:pathLst>
                <a:path w="9074150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10" y="0"/>
                  </a:lnTo>
                  <a:lnTo>
                    <a:pt x="8917686" y="0"/>
                  </a:lnTo>
                  <a:lnTo>
                    <a:pt x="8967045" y="7967"/>
                  </a:lnTo>
                  <a:lnTo>
                    <a:pt x="9009924" y="30150"/>
                  </a:lnTo>
                  <a:lnTo>
                    <a:pt x="9043745" y="63971"/>
                  </a:lnTo>
                  <a:lnTo>
                    <a:pt x="9065928" y="106850"/>
                  </a:lnTo>
                  <a:lnTo>
                    <a:pt x="9073896" y="156210"/>
                  </a:lnTo>
                  <a:lnTo>
                    <a:pt x="9073896" y="781050"/>
                  </a:lnTo>
                  <a:lnTo>
                    <a:pt x="9065928" y="830409"/>
                  </a:lnTo>
                  <a:lnTo>
                    <a:pt x="9043745" y="873288"/>
                  </a:lnTo>
                  <a:lnTo>
                    <a:pt x="9009924" y="907109"/>
                  </a:lnTo>
                  <a:lnTo>
                    <a:pt x="8967045" y="929292"/>
                  </a:lnTo>
                  <a:lnTo>
                    <a:pt x="8917686" y="937260"/>
                  </a:lnTo>
                  <a:lnTo>
                    <a:pt x="156210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699641" y="1272921"/>
            <a:ext cx="30968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FFFFFF"/>
                </a:solidFill>
                <a:latin typeface="Candara"/>
                <a:cs typeface="Candara"/>
              </a:rPr>
              <a:t>Substantial</a:t>
            </a:r>
            <a:r>
              <a:rPr dirty="0" sz="2800" spc="-125" b="1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ndara"/>
                <a:cs typeface="Candara"/>
              </a:rPr>
              <a:t>Changes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835276" y="1968144"/>
            <a:ext cx="4779010" cy="220853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325"/>
              </a:spcBef>
              <a:buFont typeface="Candara"/>
              <a:buChar char="•"/>
              <a:tabLst>
                <a:tab pos="184150" algn="l"/>
              </a:tabLst>
            </a:pPr>
            <a:r>
              <a:rPr dirty="0" sz="1600" b="1">
                <a:solidFill>
                  <a:srgbClr val="006FC0"/>
                </a:solidFill>
                <a:latin typeface="Candara"/>
                <a:cs typeface="Candara"/>
              </a:rPr>
              <a:t>Principles</a:t>
            </a:r>
            <a:r>
              <a:rPr dirty="0" sz="1600" spc="-25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600" b="1">
                <a:solidFill>
                  <a:srgbClr val="006FC0"/>
                </a:solidFill>
                <a:latin typeface="Candara"/>
                <a:cs typeface="Candara"/>
              </a:rPr>
              <a:t>of</a:t>
            </a:r>
            <a:r>
              <a:rPr dirty="0" sz="1600" spc="-65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600" spc="-25" b="1">
                <a:solidFill>
                  <a:srgbClr val="006FC0"/>
                </a:solidFill>
                <a:latin typeface="Candara"/>
                <a:cs typeface="Candara"/>
              </a:rPr>
              <a:t>GCP</a:t>
            </a:r>
            <a:endParaRPr sz="1600">
              <a:latin typeface="Candara"/>
              <a:cs typeface="Candara"/>
            </a:endParaRPr>
          </a:p>
          <a:p>
            <a:pPr marL="184150" indent="-171450">
              <a:lnSpc>
                <a:spcPct val="100000"/>
              </a:lnSpc>
              <a:spcBef>
                <a:spcPts val="229"/>
              </a:spcBef>
              <a:buFont typeface="Candara"/>
              <a:buChar char="•"/>
              <a:tabLst>
                <a:tab pos="184150" algn="l"/>
              </a:tabLst>
            </a:pPr>
            <a:r>
              <a:rPr dirty="0" sz="1600" b="1">
                <a:solidFill>
                  <a:srgbClr val="006FC0"/>
                </a:solidFill>
                <a:latin typeface="Candara"/>
                <a:cs typeface="Candara"/>
              </a:rPr>
              <a:t>Annex</a:t>
            </a:r>
            <a:r>
              <a:rPr dirty="0" sz="1600" spc="-65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600" spc="-50" b="1">
                <a:solidFill>
                  <a:srgbClr val="006FC0"/>
                </a:solidFill>
                <a:latin typeface="Candara"/>
                <a:cs typeface="Candara"/>
              </a:rPr>
              <a:t>1</a:t>
            </a:r>
            <a:endParaRPr sz="1600">
              <a:latin typeface="Candara"/>
              <a:cs typeface="Candara"/>
            </a:endParaRPr>
          </a:p>
          <a:p>
            <a:pPr lvl="1" marL="354965" indent="-170180">
              <a:lnSpc>
                <a:spcPct val="100000"/>
              </a:lnSpc>
              <a:spcBef>
                <a:spcPts val="229"/>
              </a:spcBef>
              <a:buChar char="•"/>
              <a:tabLst>
                <a:tab pos="354965" algn="l"/>
              </a:tabLst>
            </a:pPr>
            <a:r>
              <a:rPr dirty="0" sz="1600" spc="-10">
                <a:latin typeface="Candara"/>
                <a:cs typeface="Candara"/>
              </a:rPr>
              <a:t>Investigator</a:t>
            </a:r>
            <a:endParaRPr sz="1600">
              <a:latin typeface="Candara"/>
              <a:cs typeface="Candara"/>
            </a:endParaRPr>
          </a:p>
          <a:p>
            <a:pPr lvl="1" marL="354330" indent="-169545">
              <a:lnSpc>
                <a:spcPct val="100000"/>
              </a:lnSpc>
              <a:spcBef>
                <a:spcPts val="229"/>
              </a:spcBef>
              <a:buChar char="•"/>
              <a:tabLst>
                <a:tab pos="354330" algn="l"/>
              </a:tabLst>
            </a:pPr>
            <a:r>
              <a:rPr dirty="0" sz="1600" spc="-10">
                <a:latin typeface="Candara"/>
                <a:cs typeface="Candara"/>
              </a:rPr>
              <a:t>Sponsor</a:t>
            </a:r>
            <a:endParaRPr sz="1600">
              <a:latin typeface="Candara"/>
              <a:cs typeface="Candara"/>
            </a:endParaRPr>
          </a:p>
          <a:p>
            <a:pPr lvl="1" marL="354330" indent="-169545">
              <a:lnSpc>
                <a:spcPct val="100000"/>
              </a:lnSpc>
              <a:spcBef>
                <a:spcPts val="225"/>
              </a:spcBef>
              <a:buChar char="•"/>
              <a:tabLst>
                <a:tab pos="354330" algn="l"/>
              </a:tabLst>
            </a:pPr>
            <a:r>
              <a:rPr dirty="0" sz="1600">
                <a:latin typeface="Candara"/>
                <a:cs typeface="Candara"/>
              </a:rPr>
              <a:t>Data</a:t>
            </a:r>
            <a:r>
              <a:rPr dirty="0" sz="1600" spc="-5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Governance</a:t>
            </a:r>
            <a:r>
              <a:rPr dirty="0" sz="1600" spc="-20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–</a:t>
            </a:r>
            <a:r>
              <a:rPr dirty="0" sz="1600" spc="-60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Investigator</a:t>
            </a:r>
            <a:r>
              <a:rPr dirty="0" sz="1600" spc="-5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and</a:t>
            </a:r>
            <a:r>
              <a:rPr dirty="0" sz="1600" spc="-50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Sponsor</a:t>
            </a:r>
            <a:r>
              <a:rPr dirty="0" sz="1600" spc="-35">
                <a:latin typeface="Candara"/>
                <a:cs typeface="Candara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Candara"/>
                <a:cs typeface="Candara"/>
              </a:rPr>
              <a:t>(New)</a:t>
            </a:r>
            <a:endParaRPr sz="1600">
              <a:latin typeface="Candara"/>
              <a:cs typeface="Candara"/>
            </a:endParaRPr>
          </a:p>
          <a:p>
            <a:pPr marL="184150" indent="-171450">
              <a:lnSpc>
                <a:spcPct val="100000"/>
              </a:lnSpc>
              <a:spcBef>
                <a:spcPts val="229"/>
              </a:spcBef>
              <a:buFont typeface="Candara"/>
              <a:buChar char="•"/>
              <a:tabLst>
                <a:tab pos="184150" algn="l"/>
              </a:tabLst>
            </a:pPr>
            <a:r>
              <a:rPr dirty="0" sz="1600" spc="-10" b="1">
                <a:solidFill>
                  <a:srgbClr val="006FC0"/>
                </a:solidFill>
                <a:latin typeface="Candara"/>
                <a:cs typeface="Candara"/>
              </a:rPr>
              <a:t>Glossary</a:t>
            </a:r>
            <a:endParaRPr sz="1600">
              <a:latin typeface="Candara"/>
              <a:cs typeface="Candara"/>
            </a:endParaRPr>
          </a:p>
          <a:p>
            <a:pPr marL="184150" indent="-171450">
              <a:lnSpc>
                <a:spcPct val="100000"/>
              </a:lnSpc>
              <a:spcBef>
                <a:spcPts val="229"/>
              </a:spcBef>
              <a:buFont typeface="Candara"/>
              <a:buChar char="•"/>
              <a:tabLst>
                <a:tab pos="184150" algn="l"/>
              </a:tabLst>
            </a:pPr>
            <a:r>
              <a:rPr dirty="0" sz="1600" b="1">
                <a:solidFill>
                  <a:srgbClr val="006FC0"/>
                </a:solidFill>
                <a:latin typeface="Candara"/>
                <a:cs typeface="Candara"/>
              </a:rPr>
              <a:t>Appendix</a:t>
            </a:r>
            <a:r>
              <a:rPr dirty="0" sz="1600" spc="-65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600" spc="-50" b="1">
                <a:solidFill>
                  <a:srgbClr val="006FC0"/>
                </a:solidFill>
                <a:latin typeface="Candara"/>
                <a:cs typeface="Candara"/>
              </a:rPr>
              <a:t>C</a:t>
            </a:r>
            <a:endParaRPr sz="1600">
              <a:latin typeface="Candara"/>
              <a:cs typeface="Candara"/>
            </a:endParaRPr>
          </a:p>
          <a:p>
            <a:pPr lvl="1" marL="354965" indent="-170180">
              <a:lnSpc>
                <a:spcPct val="100000"/>
              </a:lnSpc>
              <a:spcBef>
                <a:spcPts val="225"/>
              </a:spcBef>
              <a:buChar char="•"/>
              <a:tabLst>
                <a:tab pos="354965" algn="l"/>
              </a:tabLst>
            </a:pPr>
            <a:r>
              <a:rPr dirty="0" sz="1600">
                <a:latin typeface="Candara"/>
                <a:cs typeface="Candara"/>
              </a:rPr>
              <a:t>Essential</a:t>
            </a:r>
            <a:r>
              <a:rPr dirty="0" sz="1600" spc="-4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Records</a:t>
            </a:r>
            <a:r>
              <a:rPr dirty="0" sz="1600" spc="-40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for</a:t>
            </a:r>
            <a:r>
              <a:rPr dirty="0" sz="1600" spc="-4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the</a:t>
            </a:r>
            <a:r>
              <a:rPr dirty="0" sz="1600" spc="-5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Conduct</a:t>
            </a:r>
            <a:r>
              <a:rPr dirty="0" sz="1600" spc="-30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of</a:t>
            </a:r>
            <a:r>
              <a:rPr dirty="0" sz="1600" spc="-50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a</a:t>
            </a:r>
            <a:r>
              <a:rPr dirty="0" sz="1600" spc="-4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Clinical</a:t>
            </a:r>
            <a:r>
              <a:rPr dirty="0" sz="1600" spc="-35">
                <a:latin typeface="Candara"/>
                <a:cs typeface="Candara"/>
              </a:rPr>
              <a:t> </a:t>
            </a:r>
            <a:r>
              <a:rPr dirty="0" sz="1600" spc="-10">
                <a:latin typeface="Candara"/>
                <a:cs typeface="Candara"/>
              </a:rPr>
              <a:t>Trial</a:t>
            </a:r>
            <a:endParaRPr sz="1600">
              <a:latin typeface="Candara"/>
              <a:cs typeface="Candar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546860" y="4184903"/>
            <a:ext cx="9100185" cy="962025"/>
            <a:chOff x="1546860" y="4184903"/>
            <a:chExt cx="9100185" cy="962025"/>
          </a:xfrm>
        </p:grpSpPr>
        <p:sp>
          <p:nvSpPr>
            <p:cNvPr id="9" name="object 9" descr=""/>
            <p:cNvSpPr/>
            <p:nvPr/>
          </p:nvSpPr>
          <p:spPr>
            <a:xfrm>
              <a:off x="1559814" y="4197857"/>
              <a:ext cx="9074150" cy="935990"/>
            </a:xfrm>
            <a:custGeom>
              <a:avLst/>
              <a:gdLst/>
              <a:ahLst/>
              <a:cxnLst/>
              <a:rect l="l" t="t" r="r" b="b"/>
              <a:pathLst>
                <a:path w="9074150" h="935989">
                  <a:moveTo>
                    <a:pt x="8917940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6"/>
                  </a:lnTo>
                  <a:lnTo>
                    <a:pt x="8917940" y="935736"/>
                  </a:lnTo>
                  <a:lnTo>
                    <a:pt x="8967224" y="927782"/>
                  </a:lnTo>
                  <a:lnTo>
                    <a:pt x="9010034" y="905638"/>
                  </a:lnTo>
                  <a:lnTo>
                    <a:pt x="9043798" y="871874"/>
                  </a:lnTo>
                  <a:lnTo>
                    <a:pt x="9065942" y="829064"/>
                  </a:lnTo>
                  <a:lnTo>
                    <a:pt x="9073896" y="779780"/>
                  </a:lnTo>
                  <a:lnTo>
                    <a:pt x="9073896" y="155956"/>
                  </a:lnTo>
                  <a:lnTo>
                    <a:pt x="9065942" y="106671"/>
                  </a:lnTo>
                  <a:lnTo>
                    <a:pt x="9043798" y="63861"/>
                  </a:lnTo>
                  <a:lnTo>
                    <a:pt x="9010034" y="30097"/>
                  </a:lnTo>
                  <a:lnTo>
                    <a:pt x="8967224" y="7953"/>
                  </a:lnTo>
                  <a:lnTo>
                    <a:pt x="8917940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559814" y="4197857"/>
              <a:ext cx="9074150" cy="935990"/>
            </a:xfrm>
            <a:custGeom>
              <a:avLst/>
              <a:gdLst/>
              <a:ahLst/>
              <a:cxnLst/>
              <a:rect l="l" t="t" r="r" b="b"/>
              <a:pathLst>
                <a:path w="9074150" h="935989">
                  <a:moveTo>
                    <a:pt x="0" y="155956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8917940" y="0"/>
                  </a:lnTo>
                  <a:lnTo>
                    <a:pt x="8967224" y="7953"/>
                  </a:lnTo>
                  <a:lnTo>
                    <a:pt x="9010034" y="30097"/>
                  </a:lnTo>
                  <a:lnTo>
                    <a:pt x="9043798" y="63861"/>
                  </a:lnTo>
                  <a:lnTo>
                    <a:pt x="9065942" y="106671"/>
                  </a:lnTo>
                  <a:lnTo>
                    <a:pt x="9073896" y="155956"/>
                  </a:lnTo>
                  <a:lnTo>
                    <a:pt x="9073896" y="779780"/>
                  </a:lnTo>
                  <a:lnTo>
                    <a:pt x="9065942" y="829064"/>
                  </a:lnTo>
                  <a:lnTo>
                    <a:pt x="9043798" y="871874"/>
                  </a:lnTo>
                  <a:lnTo>
                    <a:pt x="9010034" y="905638"/>
                  </a:lnTo>
                  <a:lnTo>
                    <a:pt x="8967224" y="927782"/>
                  </a:lnTo>
                  <a:lnTo>
                    <a:pt x="8917940" y="935736"/>
                  </a:lnTo>
                  <a:lnTo>
                    <a:pt x="155956" y="935736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80"/>
                  </a:lnTo>
                  <a:lnTo>
                    <a:pt x="0" y="15595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699641" y="4398390"/>
            <a:ext cx="22790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Candara"/>
                <a:cs typeface="Candara"/>
              </a:rPr>
              <a:t>Other</a:t>
            </a:r>
            <a:r>
              <a:rPr dirty="0" sz="2800" spc="-100" b="1">
                <a:latin typeface="Candara"/>
                <a:cs typeface="Candara"/>
              </a:rPr>
              <a:t> </a:t>
            </a:r>
            <a:r>
              <a:rPr dirty="0" sz="2800" spc="-10" b="1">
                <a:latin typeface="Candara"/>
                <a:cs typeface="Candara"/>
              </a:rPr>
              <a:t>Changes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12" name="object 12" descr=""/>
          <p:cNvSpPr txBox="1"/>
          <p:nvPr/>
        </p:nvSpPr>
        <p:spPr>
          <a:xfrm>
            <a:off x="1835276" y="5078374"/>
            <a:ext cx="6346190" cy="139001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325"/>
              </a:spcBef>
              <a:buFont typeface="Candara"/>
              <a:buChar char="•"/>
              <a:tabLst>
                <a:tab pos="184150" algn="l"/>
              </a:tabLst>
            </a:pPr>
            <a:r>
              <a:rPr dirty="0" sz="1600" b="1">
                <a:solidFill>
                  <a:srgbClr val="006FC0"/>
                </a:solidFill>
                <a:latin typeface="Candara"/>
                <a:cs typeface="Candara"/>
              </a:rPr>
              <a:t>Annex</a:t>
            </a:r>
            <a:r>
              <a:rPr dirty="0" sz="1600" spc="-65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600" spc="-50" b="1">
                <a:solidFill>
                  <a:srgbClr val="006FC0"/>
                </a:solidFill>
                <a:latin typeface="Candara"/>
                <a:cs typeface="Candara"/>
              </a:rPr>
              <a:t>1</a:t>
            </a:r>
            <a:endParaRPr sz="1600">
              <a:latin typeface="Candara"/>
              <a:cs typeface="Candara"/>
            </a:endParaRPr>
          </a:p>
          <a:p>
            <a:pPr lvl="1" marL="354330" indent="-169545">
              <a:lnSpc>
                <a:spcPct val="100000"/>
              </a:lnSpc>
              <a:spcBef>
                <a:spcPts val="229"/>
              </a:spcBef>
              <a:buChar char="•"/>
              <a:tabLst>
                <a:tab pos="354330" algn="l"/>
              </a:tabLst>
            </a:pPr>
            <a:r>
              <a:rPr dirty="0" sz="1600">
                <a:latin typeface="Candara"/>
                <a:cs typeface="Candara"/>
              </a:rPr>
              <a:t>Institutional</a:t>
            </a:r>
            <a:r>
              <a:rPr dirty="0" sz="1600" spc="-70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Review</a:t>
            </a:r>
            <a:r>
              <a:rPr dirty="0" sz="1600" spc="-60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Board</a:t>
            </a:r>
            <a:r>
              <a:rPr dirty="0" sz="1600" spc="-5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(IRB)/</a:t>
            </a:r>
            <a:r>
              <a:rPr dirty="0" sz="1600" spc="-70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Independent</a:t>
            </a:r>
            <a:r>
              <a:rPr dirty="0" sz="1600" spc="-3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Ethics</a:t>
            </a:r>
            <a:r>
              <a:rPr dirty="0" sz="1600" spc="-70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Committee</a:t>
            </a:r>
            <a:r>
              <a:rPr dirty="0" sz="1600" spc="-55">
                <a:latin typeface="Candara"/>
                <a:cs typeface="Candara"/>
              </a:rPr>
              <a:t> </a:t>
            </a:r>
            <a:r>
              <a:rPr dirty="0" sz="1600" spc="-10">
                <a:latin typeface="Candara"/>
                <a:cs typeface="Candara"/>
              </a:rPr>
              <a:t>(IEC)</a:t>
            </a:r>
            <a:endParaRPr sz="1600">
              <a:latin typeface="Candara"/>
              <a:cs typeface="Candara"/>
            </a:endParaRPr>
          </a:p>
          <a:p>
            <a:pPr marL="184150" indent="-171450">
              <a:lnSpc>
                <a:spcPct val="100000"/>
              </a:lnSpc>
              <a:spcBef>
                <a:spcPts val="229"/>
              </a:spcBef>
              <a:buFont typeface="Candara"/>
              <a:buChar char="•"/>
              <a:tabLst>
                <a:tab pos="184150" algn="l"/>
              </a:tabLst>
            </a:pPr>
            <a:r>
              <a:rPr dirty="0" sz="1600" b="1">
                <a:solidFill>
                  <a:srgbClr val="006FC0"/>
                </a:solidFill>
                <a:latin typeface="Candara"/>
                <a:cs typeface="Candara"/>
              </a:rPr>
              <a:t>Appendices</a:t>
            </a:r>
            <a:r>
              <a:rPr dirty="0" sz="1600" spc="-15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600" b="1">
                <a:solidFill>
                  <a:srgbClr val="006FC0"/>
                </a:solidFill>
                <a:latin typeface="Candara"/>
                <a:cs typeface="Candara"/>
              </a:rPr>
              <a:t>A</a:t>
            </a:r>
            <a:r>
              <a:rPr dirty="0" sz="1600" spc="-45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600" b="1">
                <a:solidFill>
                  <a:srgbClr val="006FC0"/>
                </a:solidFill>
                <a:latin typeface="Candara"/>
                <a:cs typeface="Candara"/>
              </a:rPr>
              <a:t>&amp;</a:t>
            </a:r>
            <a:r>
              <a:rPr dirty="0" sz="1600" spc="-40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1600" spc="-50" b="1">
                <a:solidFill>
                  <a:srgbClr val="006FC0"/>
                </a:solidFill>
                <a:latin typeface="Candara"/>
                <a:cs typeface="Candara"/>
              </a:rPr>
              <a:t>B</a:t>
            </a:r>
            <a:endParaRPr sz="1600">
              <a:latin typeface="Candara"/>
              <a:cs typeface="Candara"/>
            </a:endParaRPr>
          </a:p>
          <a:p>
            <a:pPr lvl="1" marL="354330" indent="-169545">
              <a:lnSpc>
                <a:spcPct val="100000"/>
              </a:lnSpc>
              <a:spcBef>
                <a:spcPts val="229"/>
              </a:spcBef>
              <a:buChar char="•"/>
              <a:tabLst>
                <a:tab pos="354330" algn="l"/>
              </a:tabLst>
            </a:pPr>
            <a:r>
              <a:rPr dirty="0" sz="1600" spc="-10">
                <a:latin typeface="Candara"/>
                <a:cs typeface="Candara"/>
              </a:rPr>
              <a:t>Investigator’s</a:t>
            </a:r>
            <a:r>
              <a:rPr dirty="0" sz="1600" spc="50">
                <a:latin typeface="Candara"/>
                <a:cs typeface="Candara"/>
              </a:rPr>
              <a:t> </a:t>
            </a:r>
            <a:r>
              <a:rPr dirty="0" sz="1600" spc="-10">
                <a:latin typeface="Candara"/>
                <a:cs typeface="Candara"/>
              </a:rPr>
              <a:t>Brochure</a:t>
            </a:r>
            <a:endParaRPr sz="1600">
              <a:latin typeface="Candara"/>
              <a:cs typeface="Candara"/>
            </a:endParaRPr>
          </a:p>
          <a:p>
            <a:pPr lvl="1" marL="354330" indent="-169545">
              <a:lnSpc>
                <a:spcPct val="100000"/>
              </a:lnSpc>
              <a:spcBef>
                <a:spcPts val="225"/>
              </a:spcBef>
              <a:buChar char="•"/>
              <a:tabLst>
                <a:tab pos="354330" algn="l"/>
              </a:tabLst>
            </a:pPr>
            <a:r>
              <a:rPr dirty="0" sz="1600">
                <a:latin typeface="Candara"/>
                <a:cs typeface="Candara"/>
              </a:rPr>
              <a:t>Clinical</a:t>
            </a:r>
            <a:r>
              <a:rPr dirty="0" sz="1600" spc="-50">
                <a:latin typeface="Candara"/>
                <a:cs typeface="Candara"/>
              </a:rPr>
              <a:t> </a:t>
            </a:r>
            <a:r>
              <a:rPr dirty="0" sz="1600" spc="-10">
                <a:latin typeface="Candara"/>
                <a:cs typeface="Candara"/>
              </a:rPr>
              <a:t>Trial</a:t>
            </a:r>
            <a:r>
              <a:rPr dirty="0" sz="1600" spc="-5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Protocol</a:t>
            </a:r>
            <a:r>
              <a:rPr dirty="0" sz="1600" spc="-4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and</a:t>
            </a:r>
            <a:r>
              <a:rPr dirty="0" sz="1600" spc="-5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Protocol</a:t>
            </a:r>
            <a:r>
              <a:rPr dirty="0" sz="1600" spc="-50">
                <a:latin typeface="Candara"/>
                <a:cs typeface="Candara"/>
              </a:rPr>
              <a:t> </a:t>
            </a:r>
            <a:r>
              <a:rPr dirty="0" sz="1600" spc="-10">
                <a:latin typeface="Candara"/>
                <a:cs typeface="Candara"/>
              </a:rPr>
              <a:t>Amendments</a:t>
            </a:r>
            <a:endParaRPr sz="16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7786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ICH</a:t>
            </a:r>
            <a:r>
              <a:rPr dirty="0" sz="4000" spc="-70"/>
              <a:t> </a:t>
            </a:r>
            <a:r>
              <a:rPr dirty="0" sz="4000"/>
              <a:t>E6</a:t>
            </a:r>
            <a:r>
              <a:rPr dirty="0" sz="4000" spc="-65"/>
              <a:t> </a:t>
            </a:r>
            <a:r>
              <a:rPr dirty="0" sz="4000"/>
              <a:t>(R3)</a:t>
            </a:r>
            <a:r>
              <a:rPr dirty="0" sz="4000" spc="-70"/>
              <a:t> </a:t>
            </a:r>
            <a:r>
              <a:rPr dirty="0" sz="4000" spc="-10"/>
              <a:t>PRINCIPLES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17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631950" y="1609471"/>
          <a:ext cx="9166225" cy="4250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2710"/>
                <a:gridCol w="4028440"/>
                <a:gridCol w="2417445"/>
              </a:tblGrid>
              <a:tr h="765175">
                <a:tc>
                  <a:txBody>
                    <a:bodyPr/>
                    <a:lstStyle/>
                    <a:p>
                      <a:pPr marL="590550">
                        <a:lnSpc>
                          <a:spcPts val="2800"/>
                        </a:lnSpc>
                      </a:pPr>
                      <a:r>
                        <a:rPr dirty="0" sz="2400" b="1">
                          <a:latin typeface="Candara"/>
                          <a:cs typeface="Candara"/>
                        </a:rPr>
                        <a:t>ICH</a:t>
                      </a:r>
                      <a:r>
                        <a:rPr dirty="0" sz="2400" spc="-10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E6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spc="-20" b="1">
                          <a:latin typeface="Candara"/>
                          <a:cs typeface="Candara"/>
                        </a:rPr>
                        <a:t>(R3)</a:t>
                      </a:r>
                      <a:endParaRPr sz="2400">
                        <a:latin typeface="Candara"/>
                        <a:cs typeface="Candara"/>
                      </a:endParaRPr>
                    </a:p>
                    <a:p>
                      <a:pPr marL="6318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2400" spc="-10" b="1">
                          <a:latin typeface="Candara"/>
                          <a:cs typeface="Candara"/>
                        </a:rPr>
                        <a:t>PRINCIPLE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dirty="0" sz="2400" spc="-10" b="1">
                          <a:latin typeface="Candara"/>
                          <a:cs typeface="Candara"/>
                        </a:rPr>
                        <a:t>TOPIC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800"/>
                        </a:lnSpc>
                      </a:pPr>
                      <a:r>
                        <a:rPr dirty="0" sz="2400" b="1">
                          <a:latin typeface="Candara"/>
                          <a:cs typeface="Candara"/>
                        </a:rPr>
                        <a:t>ICH</a:t>
                      </a:r>
                      <a:r>
                        <a:rPr dirty="0" sz="2400" spc="-10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E6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(R2)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spc="-25" b="1">
                          <a:latin typeface="Candara"/>
                          <a:cs typeface="Candara"/>
                        </a:rPr>
                        <a:t>REF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marL="635">
                        <a:lnSpc>
                          <a:spcPts val="2335"/>
                        </a:lnSpc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1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35"/>
                        </a:lnSpc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Ethical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Principles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2335"/>
                        </a:lnSpc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2.1,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2.2,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2.3,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2.7,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2.11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2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340"/>
                        </a:lnSpc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Informed</a:t>
                      </a:r>
                      <a:r>
                        <a:rPr dirty="0" sz="2000" spc="-4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Consent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2.9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3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IRB/IEC</a:t>
                      </a:r>
                      <a:r>
                        <a:rPr dirty="0" sz="2000" spc="-4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Review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340"/>
                        </a:lnSpc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2.6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4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dirty="0" sz="2000" spc="-10">
                          <a:latin typeface="Candara"/>
                          <a:cs typeface="Candara"/>
                        </a:rPr>
                        <a:t>Science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340"/>
                        </a:lnSpc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2.4,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2.5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5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340"/>
                        </a:lnSpc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Qualified</a:t>
                      </a:r>
                      <a:r>
                        <a:rPr dirty="0" sz="2000" spc="-3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Individuals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340"/>
                        </a:lnSpc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2.8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6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dirty="0" sz="2000" spc="-10">
                          <a:latin typeface="Candara"/>
                          <a:cs typeface="Candara"/>
                        </a:rPr>
                        <a:t>Quality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340"/>
                        </a:lnSpc>
                      </a:pPr>
                      <a:r>
                        <a:rPr dirty="0" sz="2000" spc="-20">
                          <a:latin typeface="Candara"/>
                          <a:cs typeface="Candara"/>
                        </a:rPr>
                        <a:t>2.13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7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Risk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Proportionality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340"/>
                        </a:lnSpc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N/A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8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dirty="0" sz="2000" spc="-10">
                          <a:latin typeface="Candara"/>
                          <a:cs typeface="Candara"/>
                        </a:rPr>
                        <a:t>Protocol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2.5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9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Reliable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Results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340"/>
                        </a:lnSpc>
                      </a:pPr>
                      <a:r>
                        <a:rPr dirty="0" sz="2000" spc="-20">
                          <a:latin typeface="Candara"/>
                          <a:cs typeface="Candara"/>
                        </a:rPr>
                        <a:t>2.10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>
                        <a:lnSpc>
                          <a:spcPts val="2345"/>
                        </a:lnSpc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10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5"/>
                        </a:lnSpc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Roles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and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Responsibilities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345"/>
                        </a:lnSpc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N/A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>
                        <a:lnSpc>
                          <a:spcPts val="2345"/>
                        </a:lnSpc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11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345"/>
                        </a:lnSpc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Investigational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Products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345"/>
                        </a:lnSpc>
                      </a:pPr>
                      <a:r>
                        <a:rPr dirty="0" sz="2000" spc="-20">
                          <a:latin typeface="Candara"/>
                          <a:cs typeface="Candara"/>
                        </a:rPr>
                        <a:t>2.12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1497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ICH</a:t>
            </a:r>
            <a:r>
              <a:rPr dirty="0" sz="4000" spc="-85"/>
              <a:t> </a:t>
            </a:r>
            <a:r>
              <a:rPr dirty="0" sz="4000"/>
              <a:t>E6</a:t>
            </a:r>
            <a:r>
              <a:rPr dirty="0" sz="4000" spc="-80"/>
              <a:t> </a:t>
            </a:r>
            <a:r>
              <a:rPr dirty="0" sz="4000"/>
              <a:t>R(3)</a:t>
            </a:r>
            <a:r>
              <a:rPr dirty="0" sz="4000" spc="-80"/>
              <a:t> </a:t>
            </a:r>
            <a:r>
              <a:rPr dirty="0" sz="4000"/>
              <a:t>Principles</a:t>
            </a:r>
            <a:r>
              <a:rPr dirty="0" sz="4000" spc="-40"/>
              <a:t> </a:t>
            </a:r>
            <a:r>
              <a:rPr dirty="0" sz="4000"/>
              <a:t>-</a:t>
            </a:r>
            <a:r>
              <a:rPr dirty="0" sz="4000" spc="-80"/>
              <a:t> </a:t>
            </a:r>
            <a:r>
              <a:rPr dirty="0" sz="4000" spc="-25"/>
              <a:t>New</a:t>
            </a:r>
            <a:endParaRPr sz="4000"/>
          </a:p>
        </p:txBody>
      </p:sp>
      <p:grpSp>
        <p:nvGrpSpPr>
          <p:cNvPr id="3" name="object 3" descr=""/>
          <p:cNvGrpSpPr/>
          <p:nvPr/>
        </p:nvGrpSpPr>
        <p:grpSpPr>
          <a:xfrm>
            <a:off x="938212" y="1702498"/>
            <a:ext cx="10300335" cy="4279265"/>
            <a:chOff x="938212" y="1702498"/>
            <a:chExt cx="10300335" cy="4279265"/>
          </a:xfrm>
        </p:grpSpPr>
        <p:sp>
          <p:nvSpPr>
            <p:cNvPr id="4" name="object 4" descr=""/>
            <p:cNvSpPr/>
            <p:nvPr/>
          </p:nvSpPr>
          <p:spPr>
            <a:xfrm>
              <a:off x="942975" y="1707260"/>
              <a:ext cx="899794" cy="4269740"/>
            </a:xfrm>
            <a:custGeom>
              <a:avLst/>
              <a:gdLst/>
              <a:ahLst/>
              <a:cxnLst/>
              <a:rect l="l" t="t" r="r" b="b"/>
              <a:pathLst>
                <a:path w="899794" h="4269740">
                  <a:moveTo>
                    <a:pt x="15278" y="0"/>
                  </a:moveTo>
                  <a:lnTo>
                    <a:pt x="49285" y="34543"/>
                  </a:lnTo>
                  <a:lnTo>
                    <a:pt x="82625" y="69494"/>
                  </a:lnTo>
                  <a:lnTo>
                    <a:pt x="115299" y="104842"/>
                  </a:lnTo>
                  <a:lnTo>
                    <a:pt x="147306" y="140581"/>
                  </a:lnTo>
                  <a:lnTo>
                    <a:pt x="178646" y="176702"/>
                  </a:lnTo>
                  <a:lnTo>
                    <a:pt x="209319" y="213197"/>
                  </a:lnTo>
                  <a:lnTo>
                    <a:pt x="239326" y="250058"/>
                  </a:lnTo>
                  <a:lnTo>
                    <a:pt x="268665" y="287277"/>
                  </a:lnTo>
                  <a:lnTo>
                    <a:pt x="297338" y="324846"/>
                  </a:lnTo>
                  <a:lnTo>
                    <a:pt x="325344" y="362758"/>
                  </a:lnTo>
                  <a:lnTo>
                    <a:pt x="352683" y="401003"/>
                  </a:lnTo>
                  <a:lnTo>
                    <a:pt x="379355" y="439574"/>
                  </a:lnTo>
                  <a:lnTo>
                    <a:pt x="405361" y="478462"/>
                  </a:lnTo>
                  <a:lnTo>
                    <a:pt x="430700" y="517661"/>
                  </a:lnTo>
                  <a:lnTo>
                    <a:pt x="455372" y="557161"/>
                  </a:lnTo>
                  <a:lnTo>
                    <a:pt x="479377" y="596955"/>
                  </a:lnTo>
                  <a:lnTo>
                    <a:pt x="502715" y="637034"/>
                  </a:lnTo>
                  <a:lnTo>
                    <a:pt x="525387" y="677391"/>
                  </a:lnTo>
                  <a:lnTo>
                    <a:pt x="547391" y="718018"/>
                  </a:lnTo>
                  <a:lnTo>
                    <a:pt x="568729" y="758906"/>
                  </a:lnTo>
                  <a:lnTo>
                    <a:pt x="589400" y="800048"/>
                  </a:lnTo>
                  <a:lnTo>
                    <a:pt x="609405" y="841435"/>
                  </a:lnTo>
                  <a:lnTo>
                    <a:pt x="628742" y="883059"/>
                  </a:lnTo>
                  <a:lnTo>
                    <a:pt x="647413" y="924913"/>
                  </a:lnTo>
                  <a:lnTo>
                    <a:pt x="665417" y="966988"/>
                  </a:lnTo>
                  <a:lnTo>
                    <a:pt x="682754" y="1009276"/>
                  </a:lnTo>
                  <a:lnTo>
                    <a:pt x="699424" y="1051769"/>
                  </a:lnTo>
                  <a:lnTo>
                    <a:pt x="715427" y="1094460"/>
                  </a:lnTo>
                  <a:lnTo>
                    <a:pt x="730764" y="1137339"/>
                  </a:lnTo>
                  <a:lnTo>
                    <a:pt x="745434" y="1180400"/>
                  </a:lnTo>
                  <a:lnTo>
                    <a:pt x="759437" y="1223634"/>
                  </a:lnTo>
                  <a:lnTo>
                    <a:pt x="772773" y="1267032"/>
                  </a:lnTo>
                  <a:lnTo>
                    <a:pt x="785442" y="1310588"/>
                  </a:lnTo>
                  <a:lnTo>
                    <a:pt x="797445" y="1354292"/>
                  </a:lnTo>
                  <a:lnTo>
                    <a:pt x="808781" y="1398137"/>
                  </a:lnTo>
                  <a:lnTo>
                    <a:pt x="819450" y="1442115"/>
                  </a:lnTo>
                  <a:lnTo>
                    <a:pt x="829452" y="1486217"/>
                  </a:lnTo>
                  <a:lnTo>
                    <a:pt x="838787" y="1530437"/>
                  </a:lnTo>
                  <a:lnTo>
                    <a:pt x="847456" y="1574764"/>
                  </a:lnTo>
                  <a:lnTo>
                    <a:pt x="855457" y="1619193"/>
                  </a:lnTo>
                  <a:lnTo>
                    <a:pt x="862792" y="1663714"/>
                  </a:lnTo>
                  <a:lnTo>
                    <a:pt x="869460" y="1708319"/>
                  </a:lnTo>
                  <a:lnTo>
                    <a:pt x="875462" y="1753001"/>
                  </a:lnTo>
                  <a:lnTo>
                    <a:pt x="880796" y="1797752"/>
                  </a:lnTo>
                  <a:lnTo>
                    <a:pt x="885464" y="1842562"/>
                  </a:lnTo>
                  <a:lnTo>
                    <a:pt x="889465" y="1887425"/>
                  </a:lnTo>
                  <a:lnTo>
                    <a:pt x="892799" y="1932333"/>
                  </a:lnTo>
                  <a:lnTo>
                    <a:pt x="895466" y="1977276"/>
                  </a:lnTo>
                  <a:lnTo>
                    <a:pt x="897466" y="2022248"/>
                  </a:lnTo>
                  <a:lnTo>
                    <a:pt x="898800" y="2067239"/>
                  </a:lnTo>
                  <a:lnTo>
                    <a:pt x="899467" y="2112243"/>
                  </a:lnTo>
                  <a:lnTo>
                    <a:pt x="899467" y="2157251"/>
                  </a:lnTo>
                  <a:lnTo>
                    <a:pt x="898800" y="2202255"/>
                  </a:lnTo>
                  <a:lnTo>
                    <a:pt x="897466" y="2247247"/>
                  </a:lnTo>
                  <a:lnTo>
                    <a:pt x="895466" y="2292219"/>
                  </a:lnTo>
                  <a:lnTo>
                    <a:pt x="892799" y="2337162"/>
                  </a:lnTo>
                  <a:lnTo>
                    <a:pt x="889465" y="2382070"/>
                  </a:lnTo>
                  <a:lnTo>
                    <a:pt x="885464" y="2426933"/>
                  </a:lnTo>
                  <a:lnTo>
                    <a:pt x="880796" y="2471743"/>
                  </a:lnTo>
                  <a:lnTo>
                    <a:pt x="875462" y="2516494"/>
                  </a:lnTo>
                  <a:lnTo>
                    <a:pt x="869460" y="2561176"/>
                  </a:lnTo>
                  <a:lnTo>
                    <a:pt x="862792" y="2605782"/>
                  </a:lnTo>
                  <a:lnTo>
                    <a:pt x="855457" y="2650303"/>
                  </a:lnTo>
                  <a:lnTo>
                    <a:pt x="847456" y="2694732"/>
                  </a:lnTo>
                  <a:lnTo>
                    <a:pt x="838787" y="2739060"/>
                  </a:lnTo>
                  <a:lnTo>
                    <a:pt x="829452" y="2783279"/>
                  </a:lnTo>
                  <a:lnTo>
                    <a:pt x="819450" y="2827382"/>
                  </a:lnTo>
                  <a:lnTo>
                    <a:pt x="808781" y="2871361"/>
                  </a:lnTo>
                  <a:lnTo>
                    <a:pt x="797445" y="2915206"/>
                  </a:lnTo>
                  <a:lnTo>
                    <a:pt x="785442" y="2958911"/>
                  </a:lnTo>
                  <a:lnTo>
                    <a:pt x="772773" y="3002467"/>
                  </a:lnTo>
                  <a:lnTo>
                    <a:pt x="759437" y="3045866"/>
                  </a:lnTo>
                  <a:lnTo>
                    <a:pt x="745434" y="3089100"/>
                  </a:lnTo>
                  <a:lnTo>
                    <a:pt x="730764" y="3132161"/>
                  </a:lnTo>
                  <a:lnTo>
                    <a:pt x="715427" y="3175041"/>
                  </a:lnTo>
                  <a:lnTo>
                    <a:pt x="699424" y="3217732"/>
                  </a:lnTo>
                  <a:lnTo>
                    <a:pt x="682754" y="3260226"/>
                  </a:lnTo>
                  <a:lnTo>
                    <a:pt x="665417" y="3302514"/>
                  </a:lnTo>
                  <a:lnTo>
                    <a:pt x="647413" y="3344590"/>
                  </a:lnTo>
                  <a:lnTo>
                    <a:pt x="628742" y="3386444"/>
                  </a:lnTo>
                  <a:lnTo>
                    <a:pt x="609405" y="3428069"/>
                  </a:lnTo>
                  <a:lnTo>
                    <a:pt x="589400" y="3469457"/>
                  </a:lnTo>
                  <a:lnTo>
                    <a:pt x="568729" y="3510599"/>
                  </a:lnTo>
                  <a:lnTo>
                    <a:pt x="547391" y="3551488"/>
                  </a:lnTo>
                  <a:lnTo>
                    <a:pt x="525387" y="3592115"/>
                  </a:lnTo>
                  <a:lnTo>
                    <a:pt x="502715" y="3632473"/>
                  </a:lnTo>
                  <a:lnTo>
                    <a:pt x="479377" y="3672553"/>
                  </a:lnTo>
                  <a:lnTo>
                    <a:pt x="455372" y="3712348"/>
                  </a:lnTo>
                  <a:lnTo>
                    <a:pt x="430700" y="3751849"/>
                  </a:lnTo>
                  <a:lnTo>
                    <a:pt x="405361" y="3791048"/>
                  </a:lnTo>
                  <a:lnTo>
                    <a:pt x="379355" y="3829938"/>
                  </a:lnTo>
                  <a:lnTo>
                    <a:pt x="352683" y="3868510"/>
                  </a:lnTo>
                  <a:lnTo>
                    <a:pt x="325344" y="3906755"/>
                  </a:lnTo>
                  <a:lnTo>
                    <a:pt x="297338" y="3944668"/>
                  </a:lnTo>
                  <a:lnTo>
                    <a:pt x="268665" y="3982238"/>
                  </a:lnTo>
                  <a:lnTo>
                    <a:pt x="239326" y="4019458"/>
                  </a:lnTo>
                  <a:lnTo>
                    <a:pt x="209319" y="4056320"/>
                  </a:lnTo>
                  <a:lnTo>
                    <a:pt x="178646" y="4092816"/>
                  </a:lnTo>
                  <a:lnTo>
                    <a:pt x="147306" y="4128938"/>
                  </a:lnTo>
                  <a:lnTo>
                    <a:pt x="115299" y="4164678"/>
                  </a:lnTo>
                  <a:lnTo>
                    <a:pt x="82625" y="4200027"/>
                  </a:lnTo>
                  <a:lnTo>
                    <a:pt x="49285" y="4234979"/>
                  </a:lnTo>
                  <a:lnTo>
                    <a:pt x="15278" y="4269524"/>
                  </a:lnTo>
                  <a:lnTo>
                    <a:pt x="0" y="4254246"/>
                  </a:lnTo>
                  <a:lnTo>
                    <a:pt x="33762" y="4219947"/>
                  </a:lnTo>
                  <a:lnTo>
                    <a:pt x="66863" y="4185246"/>
                  </a:lnTo>
                  <a:lnTo>
                    <a:pt x="99302" y="4150149"/>
                  </a:lnTo>
                  <a:lnTo>
                    <a:pt x="131079" y="4114664"/>
                  </a:lnTo>
                  <a:lnTo>
                    <a:pt x="162194" y="4078800"/>
                  </a:lnTo>
                  <a:lnTo>
                    <a:pt x="192647" y="4042565"/>
                  </a:lnTo>
                  <a:lnTo>
                    <a:pt x="222438" y="4005966"/>
                  </a:lnTo>
                  <a:lnTo>
                    <a:pt x="251567" y="3969012"/>
                  </a:lnTo>
                  <a:lnTo>
                    <a:pt x="280033" y="3931711"/>
                  </a:lnTo>
                  <a:lnTo>
                    <a:pt x="307838" y="3894070"/>
                  </a:lnTo>
                  <a:lnTo>
                    <a:pt x="334981" y="3856097"/>
                  </a:lnTo>
                  <a:lnTo>
                    <a:pt x="361462" y="3817801"/>
                  </a:lnTo>
                  <a:lnTo>
                    <a:pt x="387280" y="3779190"/>
                  </a:lnTo>
                  <a:lnTo>
                    <a:pt x="412437" y="3740271"/>
                  </a:lnTo>
                  <a:lnTo>
                    <a:pt x="436932" y="3701053"/>
                  </a:lnTo>
                  <a:lnTo>
                    <a:pt x="460764" y="3661543"/>
                  </a:lnTo>
                  <a:lnTo>
                    <a:pt x="483935" y="3621749"/>
                  </a:lnTo>
                  <a:lnTo>
                    <a:pt x="506444" y="3581680"/>
                  </a:lnTo>
                  <a:lnTo>
                    <a:pt x="528290" y="3541343"/>
                  </a:lnTo>
                  <a:lnTo>
                    <a:pt x="549475" y="3500747"/>
                  </a:lnTo>
                  <a:lnTo>
                    <a:pt x="569997" y="3459899"/>
                  </a:lnTo>
                  <a:lnTo>
                    <a:pt x="589858" y="3418808"/>
                  </a:lnTo>
                  <a:lnTo>
                    <a:pt x="609056" y="3377480"/>
                  </a:lnTo>
                  <a:lnTo>
                    <a:pt x="627593" y="3335926"/>
                  </a:lnTo>
                  <a:lnTo>
                    <a:pt x="645468" y="3294151"/>
                  </a:lnTo>
                  <a:lnTo>
                    <a:pt x="662680" y="3252165"/>
                  </a:lnTo>
                  <a:lnTo>
                    <a:pt x="679230" y="3209975"/>
                  </a:lnTo>
                  <a:lnTo>
                    <a:pt x="695119" y="3167590"/>
                  </a:lnTo>
                  <a:lnTo>
                    <a:pt x="710345" y="3125017"/>
                  </a:lnTo>
                  <a:lnTo>
                    <a:pt x="724910" y="3082264"/>
                  </a:lnTo>
                  <a:lnTo>
                    <a:pt x="738812" y="3039339"/>
                  </a:lnTo>
                  <a:lnTo>
                    <a:pt x="752052" y="2996251"/>
                  </a:lnTo>
                  <a:lnTo>
                    <a:pt x="764631" y="2953007"/>
                  </a:lnTo>
                  <a:lnTo>
                    <a:pt x="776547" y="2909615"/>
                  </a:lnTo>
                  <a:lnTo>
                    <a:pt x="787801" y="2866084"/>
                  </a:lnTo>
                  <a:lnTo>
                    <a:pt x="798394" y="2822420"/>
                  </a:lnTo>
                  <a:lnTo>
                    <a:pt x="808324" y="2778633"/>
                  </a:lnTo>
                  <a:lnTo>
                    <a:pt x="817592" y="2734730"/>
                  </a:lnTo>
                  <a:lnTo>
                    <a:pt x="826199" y="2690719"/>
                  </a:lnTo>
                  <a:lnTo>
                    <a:pt x="834143" y="2646608"/>
                  </a:lnTo>
                  <a:lnTo>
                    <a:pt x="841425" y="2602406"/>
                  </a:lnTo>
                  <a:lnTo>
                    <a:pt x="848045" y="2558119"/>
                  </a:lnTo>
                  <a:lnTo>
                    <a:pt x="854003" y="2513757"/>
                  </a:lnTo>
                  <a:lnTo>
                    <a:pt x="859299" y="2469327"/>
                  </a:lnTo>
                  <a:lnTo>
                    <a:pt x="863934" y="2424837"/>
                  </a:lnTo>
                  <a:lnTo>
                    <a:pt x="867906" y="2380295"/>
                  </a:lnTo>
                  <a:lnTo>
                    <a:pt x="871216" y="2335709"/>
                  </a:lnTo>
                  <a:lnTo>
                    <a:pt x="873864" y="2291087"/>
                  </a:lnTo>
                  <a:lnTo>
                    <a:pt x="875850" y="2246437"/>
                  </a:lnTo>
                  <a:lnTo>
                    <a:pt x="877174" y="2201767"/>
                  </a:lnTo>
                  <a:lnTo>
                    <a:pt x="877836" y="2157085"/>
                  </a:lnTo>
                  <a:lnTo>
                    <a:pt x="877836" y="2112400"/>
                  </a:lnTo>
                  <a:lnTo>
                    <a:pt x="877174" y="2067718"/>
                  </a:lnTo>
                  <a:lnTo>
                    <a:pt x="875850" y="2023048"/>
                  </a:lnTo>
                  <a:lnTo>
                    <a:pt x="873864" y="1978398"/>
                  </a:lnTo>
                  <a:lnTo>
                    <a:pt x="871216" y="1933776"/>
                  </a:lnTo>
                  <a:lnTo>
                    <a:pt x="867906" y="1889190"/>
                  </a:lnTo>
                  <a:lnTo>
                    <a:pt x="863934" y="1844648"/>
                  </a:lnTo>
                  <a:lnTo>
                    <a:pt x="859299" y="1800158"/>
                  </a:lnTo>
                  <a:lnTo>
                    <a:pt x="854003" y="1755728"/>
                  </a:lnTo>
                  <a:lnTo>
                    <a:pt x="848045" y="1711366"/>
                  </a:lnTo>
                  <a:lnTo>
                    <a:pt x="841425" y="1667079"/>
                  </a:lnTo>
                  <a:lnTo>
                    <a:pt x="834143" y="1622877"/>
                  </a:lnTo>
                  <a:lnTo>
                    <a:pt x="826199" y="1578766"/>
                  </a:lnTo>
                  <a:lnTo>
                    <a:pt x="817592" y="1534755"/>
                  </a:lnTo>
                  <a:lnTo>
                    <a:pt x="808324" y="1490852"/>
                  </a:lnTo>
                  <a:lnTo>
                    <a:pt x="798394" y="1447065"/>
                  </a:lnTo>
                  <a:lnTo>
                    <a:pt x="787801" y="1403401"/>
                  </a:lnTo>
                  <a:lnTo>
                    <a:pt x="776547" y="1359870"/>
                  </a:lnTo>
                  <a:lnTo>
                    <a:pt x="764631" y="1316478"/>
                  </a:lnTo>
                  <a:lnTo>
                    <a:pt x="752052" y="1273234"/>
                  </a:lnTo>
                  <a:lnTo>
                    <a:pt x="738812" y="1230146"/>
                  </a:lnTo>
                  <a:lnTo>
                    <a:pt x="724910" y="1187221"/>
                  </a:lnTo>
                  <a:lnTo>
                    <a:pt x="710345" y="1144468"/>
                  </a:lnTo>
                  <a:lnTo>
                    <a:pt x="695119" y="1101895"/>
                  </a:lnTo>
                  <a:lnTo>
                    <a:pt x="679230" y="1059510"/>
                  </a:lnTo>
                  <a:lnTo>
                    <a:pt x="662680" y="1017320"/>
                  </a:lnTo>
                  <a:lnTo>
                    <a:pt x="645468" y="975334"/>
                  </a:lnTo>
                  <a:lnTo>
                    <a:pt x="627593" y="933559"/>
                  </a:lnTo>
                  <a:lnTo>
                    <a:pt x="609056" y="892005"/>
                  </a:lnTo>
                  <a:lnTo>
                    <a:pt x="589858" y="850677"/>
                  </a:lnTo>
                  <a:lnTo>
                    <a:pt x="569997" y="809586"/>
                  </a:lnTo>
                  <a:lnTo>
                    <a:pt x="549475" y="768738"/>
                  </a:lnTo>
                  <a:lnTo>
                    <a:pt x="528290" y="728142"/>
                  </a:lnTo>
                  <a:lnTo>
                    <a:pt x="506444" y="687805"/>
                  </a:lnTo>
                  <a:lnTo>
                    <a:pt x="483935" y="647736"/>
                  </a:lnTo>
                  <a:lnTo>
                    <a:pt x="460764" y="607942"/>
                  </a:lnTo>
                  <a:lnTo>
                    <a:pt x="436932" y="568432"/>
                  </a:lnTo>
                  <a:lnTo>
                    <a:pt x="412437" y="529214"/>
                  </a:lnTo>
                  <a:lnTo>
                    <a:pt x="387280" y="490295"/>
                  </a:lnTo>
                  <a:lnTo>
                    <a:pt x="361462" y="451684"/>
                  </a:lnTo>
                  <a:lnTo>
                    <a:pt x="334981" y="413388"/>
                  </a:lnTo>
                  <a:lnTo>
                    <a:pt x="307838" y="375415"/>
                  </a:lnTo>
                  <a:lnTo>
                    <a:pt x="280033" y="337774"/>
                  </a:lnTo>
                  <a:lnTo>
                    <a:pt x="251567" y="300473"/>
                  </a:lnTo>
                  <a:lnTo>
                    <a:pt x="222438" y="263519"/>
                  </a:lnTo>
                  <a:lnTo>
                    <a:pt x="192647" y="226920"/>
                  </a:lnTo>
                  <a:lnTo>
                    <a:pt x="162194" y="190685"/>
                  </a:lnTo>
                  <a:lnTo>
                    <a:pt x="131079" y="154821"/>
                  </a:lnTo>
                  <a:lnTo>
                    <a:pt x="99302" y="119336"/>
                  </a:lnTo>
                  <a:lnTo>
                    <a:pt x="66863" y="84239"/>
                  </a:lnTo>
                  <a:lnTo>
                    <a:pt x="33762" y="49538"/>
                  </a:lnTo>
                  <a:lnTo>
                    <a:pt x="0" y="15239"/>
                  </a:lnTo>
                  <a:lnTo>
                    <a:pt x="15278" y="0"/>
                  </a:lnTo>
                  <a:close/>
                </a:path>
              </a:pathLst>
            </a:custGeom>
            <a:ln w="9144">
              <a:solidFill>
                <a:srgbClr val="21219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5063" y="2252471"/>
              <a:ext cx="9582912" cy="131521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5163" y="2171699"/>
              <a:ext cx="5609844" cy="138379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7736" y="2272283"/>
              <a:ext cx="9502140" cy="123443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002792" y="2246375"/>
              <a:ext cx="1315720" cy="1270000"/>
            </a:xfrm>
            <a:custGeom>
              <a:avLst/>
              <a:gdLst/>
              <a:ahLst/>
              <a:cxnLst/>
              <a:rect l="l" t="t" r="r" b="b"/>
              <a:pathLst>
                <a:path w="1315720" h="1270000">
                  <a:moveTo>
                    <a:pt x="657606" y="0"/>
                  </a:moveTo>
                  <a:lnTo>
                    <a:pt x="608523" y="1741"/>
                  </a:lnTo>
                  <a:lnTo>
                    <a:pt x="560422" y="6883"/>
                  </a:lnTo>
                  <a:lnTo>
                    <a:pt x="513427" y="15302"/>
                  </a:lnTo>
                  <a:lnTo>
                    <a:pt x="467668" y="26877"/>
                  </a:lnTo>
                  <a:lnTo>
                    <a:pt x="423270" y="41484"/>
                  </a:lnTo>
                  <a:lnTo>
                    <a:pt x="380361" y="59001"/>
                  </a:lnTo>
                  <a:lnTo>
                    <a:pt x="339067" y="79304"/>
                  </a:lnTo>
                  <a:lnTo>
                    <a:pt x="299517" y="102271"/>
                  </a:lnTo>
                  <a:lnTo>
                    <a:pt x="261837" y="127779"/>
                  </a:lnTo>
                  <a:lnTo>
                    <a:pt x="226154" y="155706"/>
                  </a:lnTo>
                  <a:lnTo>
                    <a:pt x="192595" y="185927"/>
                  </a:lnTo>
                  <a:lnTo>
                    <a:pt x="161288" y="218322"/>
                  </a:lnTo>
                  <a:lnTo>
                    <a:pt x="132359" y="252766"/>
                  </a:lnTo>
                  <a:lnTo>
                    <a:pt x="105935" y="289138"/>
                  </a:lnTo>
                  <a:lnTo>
                    <a:pt x="82145" y="327313"/>
                  </a:lnTo>
                  <a:lnTo>
                    <a:pt x="61114" y="367170"/>
                  </a:lnTo>
                  <a:lnTo>
                    <a:pt x="42969" y="408586"/>
                  </a:lnTo>
                  <a:lnTo>
                    <a:pt x="27839" y="451437"/>
                  </a:lnTo>
                  <a:lnTo>
                    <a:pt x="15850" y="495602"/>
                  </a:lnTo>
                  <a:lnTo>
                    <a:pt x="7129" y="540957"/>
                  </a:lnTo>
                  <a:lnTo>
                    <a:pt x="1803" y="587379"/>
                  </a:lnTo>
                  <a:lnTo>
                    <a:pt x="0" y="634746"/>
                  </a:lnTo>
                  <a:lnTo>
                    <a:pt x="1803" y="682112"/>
                  </a:lnTo>
                  <a:lnTo>
                    <a:pt x="7129" y="728534"/>
                  </a:lnTo>
                  <a:lnTo>
                    <a:pt x="15850" y="773889"/>
                  </a:lnTo>
                  <a:lnTo>
                    <a:pt x="27839" y="818054"/>
                  </a:lnTo>
                  <a:lnTo>
                    <a:pt x="42969" y="860905"/>
                  </a:lnTo>
                  <a:lnTo>
                    <a:pt x="61114" y="902321"/>
                  </a:lnTo>
                  <a:lnTo>
                    <a:pt x="82145" y="942178"/>
                  </a:lnTo>
                  <a:lnTo>
                    <a:pt x="105935" y="980353"/>
                  </a:lnTo>
                  <a:lnTo>
                    <a:pt x="132359" y="1016725"/>
                  </a:lnTo>
                  <a:lnTo>
                    <a:pt x="161288" y="1051169"/>
                  </a:lnTo>
                  <a:lnTo>
                    <a:pt x="192595" y="1083564"/>
                  </a:lnTo>
                  <a:lnTo>
                    <a:pt x="226154" y="1113785"/>
                  </a:lnTo>
                  <a:lnTo>
                    <a:pt x="261837" y="1141712"/>
                  </a:lnTo>
                  <a:lnTo>
                    <a:pt x="299517" y="1167220"/>
                  </a:lnTo>
                  <a:lnTo>
                    <a:pt x="339067" y="1190187"/>
                  </a:lnTo>
                  <a:lnTo>
                    <a:pt x="380361" y="1210490"/>
                  </a:lnTo>
                  <a:lnTo>
                    <a:pt x="423270" y="1228007"/>
                  </a:lnTo>
                  <a:lnTo>
                    <a:pt x="467668" y="1242614"/>
                  </a:lnTo>
                  <a:lnTo>
                    <a:pt x="513427" y="1254189"/>
                  </a:lnTo>
                  <a:lnTo>
                    <a:pt x="560422" y="1262608"/>
                  </a:lnTo>
                  <a:lnTo>
                    <a:pt x="608523" y="1267750"/>
                  </a:lnTo>
                  <a:lnTo>
                    <a:pt x="657606" y="1269491"/>
                  </a:lnTo>
                  <a:lnTo>
                    <a:pt x="706688" y="1267750"/>
                  </a:lnTo>
                  <a:lnTo>
                    <a:pt x="754789" y="1262608"/>
                  </a:lnTo>
                  <a:lnTo>
                    <a:pt x="801784" y="1254189"/>
                  </a:lnTo>
                  <a:lnTo>
                    <a:pt x="847543" y="1242614"/>
                  </a:lnTo>
                  <a:lnTo>
                    <a:pt x="891941" y="1228007"/>
                  </a:lnTo>
                  <a:lnTo>
                    <a:pt x="934850" y="1210490"/>
                  </a:lnTo>
                  <a:lnTo>
                    <a:pt x="976144" y="1190187"/>
                  </a:lnTo>
                  <a:lnTo>
                    <a:pt x="1015694" y="1167220"/>
                  </a:lnTo>
                  <a:lnTo>
                    <a:pt x="1053374" y="1141712"/>
                  </a:lnTo>
                  <a:lnTo>
                    <a:pt x="1089057" y="1113785"/>
                  </a:lnTo>
                  <a:lnTo>
                    <a:pt x="1122616" y="1083563"/>
                  </a:lnTo>
                  <a:lnTo>
                    <a:pt x="1153923" y="1051169"/>
                  </a:lnTo>
                  <a:lnTo>
                    <a:pt x="1182852" y="1016725"/>
                  </a:lnTo>
                  <a:lnTo>
                    <a:pt x="1209276" y="980353"/>
                  </a:lnTo>
                  <a:lnTo>
                    <a:pt x="1233066" y="942178"/>
                  </a:lnTo>
                  <a:lnTo>
                    <a:pt x="1254097" y="902321"/>
                  </a:lnTo>
                  <a:lnTo>
                    <a:pt x="1272242" y="860905"/>
                  </a:lnTo>
                  <a:lnTo>
                    <a:pt x="1287372" y="818054"/>
                  </a:lnTo>
                  <a:lnTo>
                    <a:pt x="1299361" y="773889"/>
                  </a:lnTo>
                  <a:lnTo>
                    <a:pt x="1308082" y="728534"/>
                  </a:lnTo>
                  <a:lnTo>
                    <a:pt x="1313408" y="682112"/>
                  </a:lnTo>
                  <a:lnTo>
                    <a:pt x="1315212" y="634746"/>
                  </a:lnTo>
                  <a:lnTo>
                    <a:pt x="1313408" y="587379"/>
                  </a:lnTo>
                  <a:lnTo>
                    <a:pt x="1308082" y="540957"/>
                  </a:lnTo>
                  <a:lnTo>
                    <a:pt x="1299361" y="495602"/>
                  </a:lnTo>
                  <a:lnTo>
                    <a:pt x="1287372" y="451437"/>
                  </a:lnTo>
                  <a:lnTo>
                    <a:pt x="1272242" y="408586"/>
                  </a:lnTo>
                  <a:lnTo>
                    <a:pt x="1254097" y="367170"/>
                  </a:lnTo>
                  <a:lnTo>
                    <a:pt x="1233066" y="327313"/>
                  </a:lnTo>
                  <a:lnTo>
                    <a:pt x="1209276" y="289138"/>
                  </a:lnTo>
                  <a:lnTo>
                    <a:pt x="1182852" y="252766"/>
                  </a:lnTo>
                  <a:lnTo>
                    <a:pt x="1153923" y="218322"/>
                  </a:lnTo>
                  <a:lnTo>
                    <a:pt x="1122616" y="185928"/>
                  </a:lnTo>
                  <a:lnTo>
                    <a:pt x="1089057" y="155706"/>
                  </a:lnTo>
                  <a:lnTo>
                    <a:pt x="1053374" y="127779"/>
                  </a:lnTo>
                  <a:lnTo>
                    <a:pt x="1015694" y="102271"/>
                  </a:lnTo>
                  <a:lnTo>
                    <a:pt x="976144" y="79304"/>
                  </a:lnTo>
                  <a:lnTo>
                    <a:pt x="934850" y="59001"/>
                  </a:lnTo>
                  <a:lnTo>
                    <a:pt x="891941" y="41484"/>
                  </a:lnTo>
                  <a:lnTo>
                    <a:pt x="847543" y="26877"/>
                  </a:lnTo>
                  <a:lnTo>
                    <a:pt x="801784" y="15302"/>
                  </a:lnTo>
                  <a:lnTo>
                    <a:pt x="754789" y="6883"/>
                  </a:lnTo>
                  <a:lnTo>
                    <a:pt x="706688" y="1741"/>
                  </a:lnTo>
                  <a:lnTo>
                    <a:pt x="657606" y="0"/>
                  </a:lnTo>
                  <a:close/>
                </a:path>
              </a:pathLst>
            </a:custGeom>
            <a:solidFill>
              <a:srgbClr val="0092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02792" y="2246375"/>
              <a:ext cx="1315720" cy="1270000"/>
            </a:xfrm>
            <a:custGeom>
              <a:avLst/>
              <a:gdLst/>
              <a:ahLst/>
              <a:cxnLst/>
              <a:rect l="l" t="t" r="r" b="b"/>
              <a:pathLst>
                <a:path w="1315720" h="1270000">
                  <a:moveTo>
                    <a:pt x="0" y="634746"/>
                  </a:moveTo>
                  <a:lnTo>
                    <a:pt x="1803" y="587379"/>
                  </a:lnTo>
                  <a:lnTo>
                    <a:pt x="7129" y="540957"/>
                  </a:lnTo>
                  <a:lnTo>
                    <a:pt x="15850" y="495602"/>
                  </a:lnTo>
                  <a:lnTo>
                    <a:pt x="27839" y="451437"/>
                  </a:lnTo>
                  <a:lnTo>
                    <a:pt x="42969" y="408586"/>
                  </a:lnTo>
                  <a:lnTo>
                    <a:pt x="61114" y="367170"/>
                  </a:lnTo>
                  <a:lnTo>
                    <a:pt x="82145" y="327313"/>
                  </a:lnTo>
                  <a:lnTo>
                    <a:pt x="105935" y="289138"/>
                  </a:lnTo>
                  <a:lnTo>
                    <a:pt x="132359" y="252766"/>
                  </a:lnTo>
                  <a:lnTo>
                    <a:pt x="161288" y="218322"/>
                  </a:lnTo>
                  <a:lnTo>
                    <a:pt x="192595" y="185927"/>
                  </a:lnTo>
                  <a:lnTo>
                    <a:pt x="226154" y="155706"/>
                  </a:lnTo>
                  <a:lnTo>
                    <a:pt x="261837" y="127779"/>
                  </a:lnTo>
                  <a:lnTo>
                    <a:pt x="299517" y="102271"/>
                  </a:lnTo>
                  <a:lnTo>
                    <a:pt x="339067" y="79304"/>
                  </a:lnTo>
                  <a:lnTo>
                    <a:pt x="380361" y="59001"/>
                  </a:lnTo>
                  <a:lnTo>
                    <a:pt x="423270" y="41484"/>
                  </a:lnTo>
                  <a:lnTo>
                    <a:pt x="467668" y="26877"/>
                  </a:lnTo>
                  <a:lnTo>
                    <a:pt x="513427" y="15302"/>
                  </a:lnTo>
                  <a:lnTo>
                    <a:pt x="560422" y="6883"/>
                  </a:lnTo>
                  <a:lnTo>
                    <a:pt x="608523" y="1741"/>
                  </a:lnTo>
                  <a:lnTo>
                    <a:pt x="657606" y="0"/>
                  </a:lnTo>
                  <a:lnTo>
                    <a:pt x="706688" y="1741"/>
                  </a:lnTo>
                  <a:lnTo>
                    <a:pt x="754789" y="6883"/>
                  </a:lnTo>
                  <a:lnTo>
                    <a:pt x="801784" y="15302"/>
                  </a:lnTo>
                  <a:lnTo>
                    <a:pt x="847543" y="26877"/>
                  </a:lnTo>
                  <a:lnTo>
                    <a:pt x="891941" y="41484"/>
                  </a:lnTo>
                  <a:lnTo>
                    <a:pt x="934850" y="59001"/>
                  </a:lnTo>
                  <a:lnTo>
                    <a:pt x="976144" y="79304"/>
                  </a:lnTo>
                  <a:lnTo>
                    <a:pt x="1015694" y="102271"/>
                  </a:lnTo>
                  <a:lnTo>
                    <a:pt x="1053374" y="127779"/>
                  </a:lnTo>
                  <a:lnTo>
                    <a:pt x="1089057" y="155706"/>
                  </a:lnTo>
                  <a:lnTo>
                    <a:pt x="1122616" y="185928"/>
                  </a:lnTo>
                  <a:lnTo>
                    <a:pt x="1153923" y="218322"/>
                  </a:lnTo>
                  <a:lnTo>
                    <a:pt x="1182852" y="252766"/>
                  </a:lnTo>
                  <a:lnTo>
                    <a:pt x="1209276" y="289138"/>
                  </a:lnTo>
                  <a:lnTo>
                    <a:pt x="1233066" y="327313"/>
                  </a:lnTo>
                  <a:lnTo>
                    <a:pt x="1254097" y="367170"/>
                  </a:lnTo>
                  <a:lnTo>
                    <a:pt x="1272242" y="408586"/>
                  </a:lnTo>
                  <a:lnTo>
                    <a:pt x="1287372" y="451437"/>
                  </a:lnTo>
                  <a:lnTo>
                    <a:pt x="1299361" y="495602"/>
                  </a:lnTo>
                  <a:lnTo>
                    <a:pt x="1308082" y="540957"/>
                  </a:lnTo>
                  <a:lnTo>
                    <a:pt x="1313408" y="587379"/>
                  </a:lnTo>
                  <a:lnTo>
                    <a:pt x="1315212" y="634746"/>
                  </a:lnTo>
                  <a:lnTo>
                    <a:pt x="1313408" y="682112"/>
                  </a:lnTo>
                  <a:lnTo>
                    <a:pt x="1308082" y="728534"/>
                  </a:lnTo>
                  <a:lnTo>
                    <a:pt x="1299361" y="773889"/>
                  </a:lnTo>
                  <a:lnTo>
                    <a:pt x="1287372" y="818054"/>
                  </a:lnTo>
                  <a:lnTo>
                    <a:pt x="1272242" y="860905"/>
                  </a:lnTo>
                  <a:lnTo>
                    <a:pt x="1254097" y="902321"/>
                  </a:lnTo>
                  <a:lnTo>
                    <a:pt x="1233066" y="942178"/>
                  </a:lnTo>
                  <a:lnTo>
                    <a:pt x="1209276" y="980353"/>
                  </a:lnTo>
                  <a:lnTo>
                    <a:pt x="1182852" y="1016725"/>
                  </a:lnTo>
                  <a:lnTo>
                    <a:pt x="1153923" y="1051169"/>
                  </a:lnTo>
                  <a:lnTo>
                    <a:pt x="1122616" y="1083563"/>
                  </a:lnTo>
                  <a:lnTo>
                    <a:pt x="1089057" y="1113785"/>
                  </a:lnTo>
                  <a:lnTo>
                    <a:pt x="1053374" y="1141712"/>
                  </a:lnTo>
                  <a:lnTo>
                    <a:pt x="1015694" y="1167220"/>
                  </a:lnTo>
                  <a:lnTo>
                    <a:pt x="976144" y="1190187"/>
                  </a:lnTo>
                  <a:lnTo>
                    <a:pt x="934850" y="1210490"/>
                  </a:lnTo>
                  <a:lnTo>
                    <a:pt x="891941" y="1228007"/>
                  </a:lnTo>
                  <a:lnTo>
                    <a:pt x="847543" y="1242614"/>
                  </a:lnTo>
                  <a:lnTo>
                    <a:pt x="801784" y="1254189"/>
                  </a:lnTo>
                  <a:lnTo>
                    <a:pt x="754789" y="1262608"/>
                  </a:lnTo>
                  <a:lnTo>
                    <a:pt x="706688" y="1267750"/>
                  </a:lnTo>
                  <a:lnTo>
                    <a:pt x="657606" y="1269491"/>
                  </a:lnTo>
                  <a:lnTo>
                    <a:pt x="608523" y="1267750"/>
                  </a:lnTo>
                  <a:lnTo>
                    <a:pt x="560422" y="1262608"/>
                  </a:lnTo>
                  <a:lnTo>
                    <a:pt x="513427" y="1254189"/>
                  </a:lnTo>
                  <a:lnTo>
                    <a:pt x="467668" y="1242614"/>
                  </a:lnTo>
                  <a:lnTo>
                    <a:pt x="423270" y="1228007"/>
                  </a:lnTo>
                  <a:lnTo>
                    <a:pt x="380361" y="1210490"/>
                  </a:lnTo>
                  <a:lnTo>
                    <a:pt x="339067" y="1190187"/>
                  </a:lnTo>
                  <a:lnTo>
                    <a:pt x="299517" y="1167220"/>
                  </a:lnTo>
                  <a:lnTo>
                    <a:pt x="261837" y="1141712"/>
                  </a:lnTo>
                  <a:lnTo>
                    <a:pt x="226154" y="1113785"/>
                  </a:lnTo>
                  <a:lnTo>
                    <a:pt x="192595" y="1083564"/>
                  </a:lnTo>
                  <a:lnTo>
                    <a:pt x="161288" y="1051169"/>
                  </a:lnTo>
                  <a:lnTo>
                    <a:pt x="132359" y="1016725"/>
                  </a:lnTo>
                  <a:lnTo>
                    <a:pt x="105935" y="980353"/>
                  </a:lnTo>
                  <a:lnTo>
                    <a:pt x="82145" y="942178"/>
                  </a:lnTo>
                  <a:lnTo>
                    <a:pt x="61114" y="902321"/>
                  </a:lnTo>
                  <a:lnTo>
                    <a:pt x="42969" y="860905"/>
                  </a:lnTo>
                  <a:lnTo>
                    <a:pt x="27839" y="818054"/>
                  </a:lnTo>
                  <a:lnTo>
                    <a:pt x="15850" y="773889"/>
                  </a:lnTo>
                  <a:lnTo>
                    <a:pt x="7129" y="728534"/>
                  </a:lnTo>
                  <a:lnTo>
                    <a:pt x="1803" y="682112"/>
                  </a:lnTo>
                  <a:lnTo>
                    <a:pt x="0" y="634746"/>
                  </a:lnTo>
                  <a:close/>
                </a:path>
              </a:pathLst>
            </a:custGeom>
            <a:ln w="9144">
              <a:solidFill>
                <a:srgbClr val="2C2CB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2495" y="4203204"/>
              <a:ext cx="9454896" cy="124204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2596" y="4123943"/>
              <a:ext cx="8022335" cy="138226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5168" y="4223003"/>
              <a:ext cx="9374124" cy="1161288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2702432" y="2022157"/>
            <a:ext cx="7651115" cy="3299460"/>
          </a:xfrm>
          <a:prstGeom prst="rect">
            <a:avLst/>
          </a:prstGeom>
        </p:spPr>
        <p:txBody>
          <a:bodyPr wrap="square" lIns="0" tIns="261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60"/>
              </a:spcBef>
            </a:pPr>
            <a:r>
              <a:rPr dirty="0" sz="2800" b="1">
                <a:latin typeface="Candara"/>
                <a:cs typeface="Candara"/>
              </a:rPr>
              <a:t>Risk</a:t>
            </a:r>
            <a:r>
              <a:rPr dirty="0" sz="2800" spc="-55" b="1">
                <a:latin typeface="Candara"/>
                <a:cs typeface="Candara"/>
              </a:rPr>
              <a:t> </a:t>
            </a:r>
            <a:r>
              <a:rPr dirty="0" sz="2800" spc="-10" b="1">
                <a:latin typeface="Candara"/>
                <a:cs typeface="Candara"/>
              </a:rPr>
              <a:t>Proportionality</a:t>
            </a:r>
            <a:endParaRPr sz="2800">
              <a:latin typeface="Candara"/>
              <a:cs typeface="Candara"/>
            </a:endParaRPr>
          </a:p>
          <a:p>
            <a:pPr marL="184150" indent="-171450">
              <a:lnSpc>
                <a:spcPct val="100000"/>
              </a:lnSpc>
              <a:spcBef>
                <a:spcPts val="1115"/>
              </a:spcBef>
              <a:buClr>
                <a:srgbClr val="0092D0"/>
              </a:buClr>
              <a:buChar char="•"/>
              <a:tabLst>
                <a:tab pos="184150" algn="l"/>
              </a:tabLst>
            </a:pPr>
            <a:r>
              <a:rPr dirty="0" sz="1600">
                <a:latin typeface="Candara"/>
                <a:cs typeface="Candara"/>
              </a:rPr>
              <a:t>Focus</a:t>
            </a:r>
            <a:r>
              <a:rPr dirty="0" sz="1600" spc="-40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on</a:t>
            </a:r>
            <a:r>
              <a:rPr dirty="0" sz="1600" spc="-4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participant’s</a:t>
            </a:r>
            <a:r>
              <a:rPr dirty="0" sz="1600" spc="-3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safety</a:t>
            </a:r>
            <a:r>
              <a:rPr dirty="0" sz="1600" spc="-5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and</a:t>
            </a:r>
            <a:r>
              <a:rPr dirty="0" sz="1600" spc="-40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reliability</a:t>
            </a:r>
            <a:r>
              <a:rPr dirty="0" sz="1600" spc="-30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of</a:t>
            </a:r>
            <a:r>
              <a:rPr dirty="0" sz="1600" spc="-40">
                <a:latin typeface="Candara"/>
                <a:cs typeface="Candara"/>
              </a:rPr>
              <a:t> </a:t>
            </a:r>
            <a:r>
              <a:rPr dirty="0" sz="1600" spc="-10">
                <a:latin typeface="Candara"/>
                <a:cs typeface="Candara"/>
              </a:rPr>
              <a:t>results.</a:t>
            </a:r>
            <a:endParaRPr sz="1600">
              <a:latin typeface="Candara"/>
              <a:cs typeface="Candara"/>
            </a:endParaRPr>
          </a:p>
          <a:p>
            <a:pPr marL="184150" indent="-171450">
              <a:lnSpc>
                <a:spcPct val="100000"/>
              </a:lnSpc>
              <a:spcBef>
                <a:spcPts val="130"/>
              </a:spcBef>
              <a:buClr>
                <a:srgbClr val="0092D0"/>
              </a:buClr>
              <a:buChar char="•"/>
              <a:tabLst>
                <a:tab pos="184150" algn="l"/>
              </a:tabLst>
            </a:pPr>
            <a:r>
              <a:rPr dirty="0" sz="1600">
                <a:latin typeface="Candara"/>
                <a:cs typeface="Candara"/>
              </a:rPr>
              <a:t>Risks</a:t>
            </a:r>
            <a:r>
              <a:rPr dirty="0" sz="1600" spc="-6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beyond</a:t>
            </a:r>
            <a:r>
              <a:rPr dirty="0" sz="1600" spc="-6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those</a:t>
            </a:r>
            <a:r>
              <a:rPr dirty="0" sz="1600" spc="-60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associated</a:t>
            </a:r>
            <a:r>
              <a:rPr dirty="0" sz="1600" spc="-50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with</a:t>
            </a:r>
            <a:r>
              <a:rPr dirty="0" sz="1600" spc="-6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standard</a:t>
            </a:r>
            <a:r>
              <a:rPr dirty="0" sz="1600" spc="-5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medical</a:t>
            </a:r>
            <a:r>
              <a:rPr dirty="0" sz="1600" spc="-50">
                <a:latin typeface="Candara"/>
                <a:cs typeface="Candara"/>
              </a:rPr>
              <a:t> </a:t>
            </a:r>
            <a:r>
              <a:rPr dirty="0" sz="1600" spc="-10">
                <a:latin typeface="Candara"/>
                <a:cs typeface="Candara"/>
              </a:rPr>
              <a:t>care.</a:t>
            </a:r>
            <a:endParaRPr sz="1600">
              <a:latin typeface="Candara"/>
              <a:cs typeface="Candara"/>
            </a:endParaRPr>
          </a:p>
          <a:p>
            <a:pPr>
              <a:lnSpc>
                <a:spcPct val="100000"/>
              </a:lnSpc>
              <a:buClr>
                <a:srgbClr val="0092D0"/>
              </a:buClr>
              <a:buFont typeface="Candara"/>
              <a:buChar char="•"/>
            </a:pPr>
            <a:endParaRPr sz="1600">
              <a:latin typeface="Candara"/>
              <a:cs typeface="Candara"/>
            </a:endParaRPr>
          </a:p>
          <a:p>
            <a:pPr>
              <a:lnSpc>
                <a:spcPct val="100000"/>
              </a:lnSpc>
              <a:buClr>
                <a:srgbClr val="0092D0"/>
              </a:buClr>
              <a:buFont typeface="Candara"/>
              <a:buChar char="•"/>
            </a:pPr>
            <a:endParaRPr sz="1600">
              <a:latin typeface="Candara"/>
              <a:cs typeface="Candara"/>
            </a:endParaRPr>
          </a:p>
          <a:p>
            <a:pPr>
              <a:lnSpc>
                <a:spcPct val="100000"/>
              </a:lnSpc>
              <a:buClr>
                <a:srgbClr val="0092D0"/>
              </a:buClr>
              <a:buFont typeface="Candara"/>
              <a:buChar char="•"/>
            </a:pPr>
            <a:endParaRPr sz="1600">
              <a:latin typeface="Candara"/>
              <a:cs typeface="Candara"/>
            </a:endParaRPr>
          </a:p>
          <a:p>
            <a:pPr marL="39370">
              <a:lnSpc>
                <a:spcPct val="100000"/>
              </a:lnSpc>
              <a:spcBef>
                <a:spcPts val="1060"/>
              </a:spcBef>
            </a:pPr>
            <a:r>
              <a:rPr dirty="0" sz="2800" b="1">
                <a:latin typeface="Candara"/>
                <a:cs typeface="Candara"/>
              </a:rPr>
              <a:t>Roles</a:t>
            </a:r>
            <a:r>
              <a:rPr dirty="0" sz="2800" spc="-80" b="1">
                <a:latin typeface="Candara"/>
                <a:cs typeface="Candara"/>
              </a:rPr>
              <a:t> </a:t>
            </a:r>
            <a:r>
              <a:rPr dirty="0" sz="2800" b="1">
                <a:latin typeface="Candara"/>
                <a:cs typeface="Candara"/>
              </a:rPr>
              <a:t>and</a:t>
            </a:r>
            <a:r>
              <a:rPr dirty="0" sz="2800" spc="-70" b="1">
                <a:latin typeface="Candara"/>
                <a:cs typeface="Candara"/>
              </a:rPr>
              <a:t> </a:t>
            </a:r>
            <a:r>
              <a:rPr dirty="0" sz="2800" spc="-10" b="1">
                <a:latin typeface="Candara"/>
                <a:cs typeface="Candara"/>
              </a:rPr>
              <a:t>Responsibilities</a:t>
            </a:r>
            <a:endParaRPr sz="2800">
              <a:latin typeface="Candara"/>
              <a:cs typeface="Candara"/>
            </a:endParaRPr>
          </a:p>
          <a:p>
            <a:pPr marL="210820" indent="-171450">
              <a:lnSpc>
                <a:spcPct val="100000"/>
              </a:lnSpc>
              <a:spcBef>
                <a:spcPts val="1120"/>
              </a:spcBef>
              <a:buClr>
                <a:srgbClr val="0092D0"/>
              </a:buClr>
              <a:buChar char="•"/>
              <a:tabLst>
                <a:tab pos="210820" algn="l"/>
              </a:tabLst>
            </a:pPr>
            <a:r>
              <a:rPr dirty="0" sz="1600">
                <a:latin typeface="Candara"/>
                <a:cs typeface="Candara"/>
              </a:rPr>
              <a:t>Clarification</a:t>
            </a:r>
            <a:r>
              <a:rPr dirty="0" sz="1600" spc="-20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of</a:t>
            </a:r>
            <a:r>
              <a:rPr dirty="0" sz="1600" spc="-5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transfer</a:t>
            </a:r>
            <a:r>
              <a:rPr dirty="0" sz="1600" spc="-30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of</a:t>
            </a:r>
            <a:r>
              <a:rPr dirty="0" sz="1600" spc="-5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activities</a:t>
            </a:r>
            <a:r>
              <a:rPr dirty="0" sz="1600" spc="-40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by</a:t>
            </a:r>
            <a:r>
              <a:rPr dirty="0" sz="1600" spc="-4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the</a:t>
            </a:r>
            <a:r>
              <a:rPr dirty="0" sz="1600" spc="-50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Sponsor</a:t>
            </a:r>
            <a:r>
              <a:rPr dirty="0" sz="1600" spc="-3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and</a:t>
            </a:r>
            <a:r>
              <a:rPr dirty="0" sz="1600" spc="-40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delegation</a:t>
            </a:r>
            <a:r>
              <a:rPr dirty="0" sz="1600" spc="-2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by</a:t>
            </a:r>
            <a:r>
              <a:rPr dirty="0" sz="1600" spc="-50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the</a:t>
            </a:r>
            <a:r>
              <a:rPr dirty="0" sz="1600" spc="-40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Investigator</a:t>
            </a:r>
            <a:r>
              <a:rPr dirty="0" sz="1600" spc="-45">
                <a:latin typeface="Candara"/>
                <a:cs typeface="Candara"/>
              </a:rPr>
              <a:t> </a:t>
            </a:r>
            <a:r>
              <a:rPr dirty="0" sz="1600" spc="-50">
                <a:latin typeface="Candara"/>
                <a:cs typeface="Candara"/>
              </a:rPr>
              <a:t>.</a:t>
            </a:r>
            <a:endParaRPr sz="1600">
              <a:latin typeface="Candara"/>
              <a:cs typeface="Candara"/>
            </a:endParaRPr>
          </a:p>
          <a:p>
            <a:pPr marL="210820" indent="-171450">
              <a:lnSpc>
                <a:spcPct val="100000"/>
              </a:lnSpc>
              <a:spcBef>
                <a:spcPts val="130"/>
              </a:spcBef>
              <a:buClr>
                <a:srgbClr val="0092D0"/>
              </a:buClr>
              <a:buChar char="•"/>
              <a:tabLst>
                <a:tab pos="210820" algn="l"/>
              </a:tabLst>
            </a:pPr>
            <a:r>
              <a:rPr dirty="0" sz="1600">
                <a:latin typeface="Candara"/>
                <a:cs typeface="Candara"/>
              </a:rPr>
              <a:t>Maintenance</a:t>
            </a:r>
            <a:r>
              <a:rPr dirty="0" sz="1600" spc="-25">
                <a:latin typeface="Candara"/>
                <a:cs typeface="Candara"/>
              </a:rPr>
              <a:t> </a:t>
            </a:r>
            <a:r>
              <a:rPr dirty="0" sz="1600">
                <a:latin typeface="Candara"/>
                <a:cs typeface="Candara"/>
              </a:rPr>
              <a:t>of</a:t>
            </a:r>
            <a:r>
              <a:rPr dirty="0" sz="1600" spc="-30">
                <a:latin typeface="Candara"/>
                <a:cs typeface="Candara"/>
              </a:rPr>
              <a:t> </a:t>
            </a:r>
            <a:r>
              <a:rPr dirty="0" sz="1600" spc="-10">
                <a:latin typeface="Candara"/>
                <a:cs typeface="Candara"/>
              </a:rPr>
              <a:t>appropriate</a:t>
            </a:r>
            <a:r>
              <a:rPr dirty="0" sz="1600" spc="-25">
                <a:latin typeface="Candara"/>
                <a:cs typeface="Candara"/>
              </a:rPr>
              <a:t> </a:t>
            </a:r>
            <a:r>
              <a:rPr dirty="0" sz="1600" spc="-10">
                <a:latin typeface="Candara"/>
                <a:cs typeface="Candara"/>
              </a:rPr>
              <a:t>oversight.</a:t>
            </a:r>
            <a:endParaRPr sz="1600">
              <a:latin typeface="Candara"/>
              <a:cs typeface="Candara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027175" y="4133088"/>
            <a:ext cx="1268095" cy="1339850"/>
            <a:chOff x="1027175" y="4133088"/>
            <a:chExt cx="1268095" cy="1339850"/>
          </a:xfrm>
        </p:grpSpPr>
        <p:sp>
          <p:nvSpPr>
            <p:cNvPr id="15" name="object 15" descr=""/>
            <p:cNvSpPr/>
            <p:nvPr/>
          </p:nvSpPr>
          <p:spPr>
            <a:xfrm>
              <a:off x="1031747" y="4137660"/>
              <a:ext cx="1259205" cy="1330960"/>
            </a:xfrm>
            <a:custGeom>
              <a:avLst/>
              <a:gdLst/>
              <a:ahLst/>
              <a:cxnLst/>
              <a:rect l="l" t="t" r="r" b="b"/>
              <a:pathLst>
                <a:path w="1259205" h="1330960">
                  <a:moveTo>
                    <a:pt x="629412" y="0"/>
                  </a:moveTo>
                  <a:lnTo>
                    <a:pt x="582440" y="1824"/>
                  </a:lnTo>
                  <a:lnTo>
                    <a:pt x="536405" y="7212"/>
                  </a:lnTo>
                  <a:lnTo>
                    <a:pt x="491430" y="16034"/>
                  </a:lnTo>
                  <a:lnTo>
                    <a:pt x="447635" y="28163"/>
                  </a:lnTo>
                  <a:lnTo>
                    <a:pt x="405142" y="43469"/>
                  </a:lnTo>
                  <a:lnTo>
                    <a:pt x="364074" y="61825"/>
                  </a:lnTo>
                  <a:lnTo>
                    <a:pt x="324552" y="83100"/>
                  </a:lnTo>
                  <a:lnTo>
                    <a:pt x="286697" y="107167"/>
                  </a:lnTo>
                  <a:lnTo>
                    <a:pt x="250632" y="133898"/>
                  </a:lnTo>
                  <a:lnTo>
                    <a:pt x="216477" y="163163"/>
                  </a:lnTo>
                  <a:lnTo>
                    <a:pt x="184356" y="194833"/>
                  </a:lnTo>
                  <a:lnTo>
                    <a:pt x="154389" y="228782"/>
                  </a:lnTo>
                  <a:lnTo>
                    <a:pt x="126698" y="264878"/>
                  </a:lnTo>
                  <a:lnTo>
                    <a:pt x="101406" y="302996"/>
                  </a:lnTo>
                  <a:lnTo>
                    <a:pt x="78633" y="343004"/>
                  </a:lnTo>
                  <a:lnTo>
                    <a:pt x="58501" y="384776"/>
                  </a:lnTo>
                  <a:lnTo>
                    <a:pt x="41133" y="428182"/>
                  </a:lnTo>
                  <a:lnTo>
                    <a:pt x="26649" y="473093"/>
                  </a:lnTo>
                  <a:lnTo>
                    <a:pt x="15173" y="519382"/>
                  </a:lnTo>
                  <a:lnTo>
                    <a:pt x="6824" y="566919"/>
                  </a:lnTo>
                  <a:lnTo>
                    <a:pt x="1726" y="615577"/>
                  </a:lnTo>
                  <a:lnTo>
                    <a:pt x="0" y="665226"/>
                  </a:lnTo>
                  <a:lnTo>
                    <a:pt x="1726" y="714874"/>
                  </a:lnTo>
                  <a:lnTo>
                    <a:pt x="6824" y="763532"/>
                  </a:lnTo>
                  <a:lnTo>
                    <a:pt x="15173" y="811069"/>
                  </a:lnTo>
                  <a:lnTo>
                    <a:pt x="26649" y="857358"/>
                  </a:lnTo>
                  <a:lnTo>
                    <a:pt x="41133" y="902269"/>
                  </a:lnTo>
                  <a:lnTo>
                    <a:pt x="58501" y="945675"/>
                  </a:lnTo>
                  <a:lnTo>
                    <a:pt x="78633" y="987447"/>
                  </a:lnTo>
                  <a:lnTo>
                    <a:pt x="101406" y="1027455"/>
                  </a:lnTo>
                  <a:lnTo>
                    <a:pt x="126698" y="1065573"/>
                  </a:lnTo>
                  <a:lnTo>
                    <a:pt x="154389" y="1101669"/>
                  </a:lnTo>
                  <a:lnTo>
                    <a:pt x="184356" y="1135618"/>
                  </a:lnTo>
                  <a:lnTo>
                    <a:pt x="216477" y="1167288"/>
                  </a:lnTo>
                  <a:lnTo>
                    <a:pt x="250632" y="1196553"/>
                  </a:lnTo>
                  <a:lnTo>
                    <a:pt x="286697" y="1223284"/>
                  </a:lnTo>
                  <a:lnTo>
                    <a:pt x="324552" y="1247351"/>
                  </a:lnTo>
                  <a:lnTo>
                    <a:pt x="364074" y="1268626"/>
                  </a:lnTo>
                  <a:lnTo>
                    <a:pt x="405142" y="1286982"/>
                  </a:lnTo>
                  <a:lnTo>
                    <a:pt x="447635" y="1302288"/>
                  </a:lnTo>
                  <a:lnTo>
                    <a:pt x="491430" y="1314417"/>
                  </a:lnTo>
                  <a:lnTo>
                    <a:pt x="536405" y="1323239"/>
                  </a:lnTo>
                  <a:lnTo>
                    <a:pt x="582440" y="1328627"/>
                  </a:lnTo>
                  <a:lnTo>
                    <a:pt x="629412" y="1330452"/>
                  </a:lnTo>
                  <a:lnTo>
                    <a:pt x="676383" y="1328627"/>
                  </a:lnTo>
                  <a:lnTo>
                    <a:pt x="722418" y="1323239"/>
                  </a:lnTo>
                  <a:lnTo>
                    <a:pt x="767393" y="1314417"/>
                  </a:lnTo>
                  <a:lnTo>
                    <a:pt x="811188" y="1302288"/>
                  </a:lnTo>
                  <a:lnTo>
                    <a:pt x="853681" y="1286982"/>
                  </a:lnTo>
                  <a:lnTo>
                    <a:pt x="894749" y="1268626"/>
                  </a:lnTo>
                  <a:lnTo>
                    <a:pt x="934271" y="1247351"/>
                  </a:lnTo>
                  <a:lnTo>
                    <a:pt x="972126" y="1223284"/>
                  </a:lnTo>
                  <a:lnTo>
                    <a:pt x="1008191" y="1196553"/>
                  </a:lnTo>
                  <a:lnTo>
                    <a:pt x="1042346" y="1167288"/>
                  </a:lnTo>
                  <a:lnTo>
                    <a:pt x="1074467" y="1135618"/>
                  </a:lnTo>
                  <a:lnTo>
                    <a:pt x="1104434" y="1101669"/>
                  </a:lnTo>
                  <a:lnTo>
                    <a:pt x="1132125" y="1065573"/>
                  </a:lnTo>
                  <a:lnTo>
                    <a:pt x="1157417" y="1027455"/>
                  </a:lnTo>
                  <a:lnTo>
                    <a:pt x="1180190" y="987447"/>
                  </a:lnTo>
                  <a:lnTo>
                    <a:pt x="1200322" y="945675"/>
                  </a:lnTo>
                  <a:lnTo>
                    <a:pt x="1217690" y="902269"/>
                  </a:lnTo>
                  <a:lnTo>
                    <a:pt x="1232174" y="857358"/>
                  </a:lnTo>
                  <a:lnTo>
                    <a:pt x="1243650" y="811069"/>
                  </a:lnTo>
                  <a:lnTo>
                    <a:pt x="1251999" y="763532"/>
                  </a:lnTo>
                  <a:lnTo>
                    <a:pt x="1257097" y="714874"/>
                  </a:lnTo>
                  <a:lnTo>
                    <a:pt x="1258824" y="665226"/>
                  </a:lnTo>
                  <a:lnTo>
                    <a:pt x="1257097" y="615577"/>
                  </a:lnTo>
                  <a:lnTo>
                    <a:pt x="1251999" y="566919"/>
                  </a:lnTo>
                  <a:lnTo>
                    <a:pt x="1243650" y="519382"/>
                  </a:lnTo>
                  <a:lnTo>
                    <a:pt x="1232174" y="473093"/>
                  </a:lnTo>
                  <a:lnTo>
                    <a:pt x="1217690" y="428182"/>
                  </a:lnTo>
                  <a:lnTo>
                    <a:pt x="1200322" y="384776"/>
                  </a:lnTo>
                  <a:lnTo>
                    <a:pt x="1180190" y="343004"/>
                  </a:lnTo>
                  <a:lnTo>
                    <a:pt x="1157417" y="302996"/>
                  </a:lnTo>
                  <a:lnTo>
                    <a:pt x="1132125" y="264878"/>
                  </a:lnTo>
                  <a:lnTo>
                    <a:pt x="1104434" y="228782"/>
                  </a:lnTo>
                  <a:lnTo>
                    <a:pt x="1074467" y="194833"/>
                  </a:lnTo>
                  <a:lnTo>
                    <a:pt x="1042346" y="163163"/>
                  </a:lnTo>
                  <a:lnTo>
                    <a:pt x="1008191" y="133898"/>
                  </a:lnTo>
                  <a:lnTo>
                    <a:pt x="972126" y="107167"/>
                  </a:lnTo>
                  <a:lnTo>
                    <a:pt x="934271" y="83100"/>
                  </a:lnTo>
                  <a:lnTo>
                    <a:pt x="894749" y="61825"/>
                  </a:lnTo>
                  <a:lnTo>
                    <a:pt x="853681" y="43469"/>
                  </a:lnTo>
                  <a:lnTo>
                    <a:pt x="811188" y="28163"/>
                  </a:lnTo>
                  <a:lnTo>
                    <a:pt x="767393" y="16034"/>
                  </a:lnTo>
                  <a:lnTo>
                    <a:pt x="722418" y="7212"/>
                  </a:lnTo>
                  <a:lnTo>
                    <a:pt x="676383" y="1824"/>
                  </a:lnTo>
                  <a:lnTo>
                    <a:pt x="629412" y="0"/>
                  </a:lnTo>
                  <a:close/>
                </a:path>
              </a:pathLst>
            </a:custGeom>
            <a:solidFill>
              <a:srgbClr val="0092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31747" y="4137660"/>
              <a:ext cx="1259205" cy="1330960"/>
            </a:xfrm>
            <a:custGeom>
              <a:avLst/>
              <a:gdLst/>
              <a:ahLst/>
              <a:cxnLst/>
              <a:rect l="l" t="t" r="r" b="b"/>
              <a:pathLst>
                <a:path w="1259205" h="1330960">
                  <a:moveTo>
                    <a:pt x="0" y="665226"/>
                  </a:moveTo>
                  <a:lnTo>
                    <a:pt x="1726" y="615577"/>
                  </a:lnTo>
                  <a:lnTo>
                    <a:pt x="6824" y="566919"/>
                  </a:lnTo>
                  <a:lnTo>
                    <a:pt x="15173" y="519382"/>
                  </a:lnTo>
                  <a:lnTo>
                    <a:pt x="26649" y="473093"/>
                  </a:lnTo>
                  <a:lnTo>
                    <a:pt x="41133" y="428182"/>
                  </a:lnTo>
                  <a:lnTo>
                    <a:pt x="58501" y="384776"/>
                  </a:lnTo>
                  <a:lnTo>
                    <a:pt x="78633" y="343004"/>
                  </a:lnTo>
                  <a:lnTo>
                    <a:pt x="101406" y="302996"/>
                  </a:lnTo>
                  <a:lnTo>
                    <a:pt x="126698" y="264878"/>
                  </a:lnTo>
                  <a:lnTo>
                    <a:pt x="154389" y="228782"/>
                  </a:lnTo>
                  <a:lnTo>
                    <a:pt x="184356" y="194833"/>
                  </a:lnTo>
                  <a:lnTo>
                    <a:pt x="216477" y="163163"/>
                  </a:lnTo>
                  <a:lnTo>
                    <a:pt x="250632" y="133898"/>
                  </a:lnTo>
                  <a:lnTo>
                    <a:pt x="286697" y="107167"/>
                  </a:lnTo>
                  <a:lnTo>
                    <a:pt x="324552" y="83100"/>
                  </a:lnTo>
                  <a:lnTo>
                    <a:pt x="364074" y="61825"/>
                  </a:lnTo>
                  <a:lnTo>
                    <a:pt x="405142" y="43469"/>
                  </a:lnTo>
                  <a:lnTo>
                    <a:pt x="447635" y="28163"/>
                  </a:lnTo>
                  <a:lnTo>
                    <a:pt x="491430" y="16034"/>
                  </a:lnTo>
                  <a:lnTo>
                    <a:pt x="536405" y="7212"/>
                  </a:lnTo>
                  <a:lnTo>
                    <a:pt x="582440" y="1824"/>
                  </a:lnTo>
                  <a:lnTo>
                    <a:pt x="629412" y="0"/>
                  </a:lnTo>
                  <a:lnTo>
                    <a:pt x="676383" y="1824"/>
                  </a:lnTo>
                  <a:lnTo>
                    <a:pt x="722418" y="7212"/>
                  </a:lnTo>
                  <a:lnTo>
                    <a:pt x="767393" y="16034"/>
                  </a:lnTo>
                  <a:lnTo>
                    <a:pt x="811188" y="28163"/>
                  </a:lnTo>
                  <a:lnTo>
                    <a:pt x="853681" y="43469"/>
                  </a:lnTo>
                  <a:lnTo>
                    <a:pt x="894749" y="61825"/>
                  </a:lnTo>
                  <a:lnTo>
                    <a:pt x="934271" y="83100"/>
                  </a:lnTo>
                  <a:lnTo>
                    <a:pt x="972126" y="107167"/>
                  </a:lnTo>
                  <a:lnTo>
                    <a:pt x="1008191" y="133898"/>
                  </a:lnTo>
                  <a:lnTo>
                    <a:pt x="1042346" y="163163"/>
                  </a:lnTo>
                  <a:lnTo>
                    <a:pt x="1074467" y="194833"/>
                  </a:lnTo>
                  <a:lnTo>
                    <a:pt x="1104434" y="228782"/>
                  </a:lnTo>
                  <a:lnTo>
                    <a:pt x="1132125" y="264878"/>
                  </a:lnTo>
                  <a:lnTo>
                    <a:pt x="1157417" y="302996"/>
                  </a:lnTo>
                  <a:lnTo>
                    <a:pt x="1180190" y="343004"/>
                  </a:lnTo>
                  <a:lnTo>
                    <a:pt x="1200322" y="384776"/>
                  </a:lnTo>
                  <a:lnTo>
                    <a:pt x="1217690" y="428182"/>
                  </a:lnTo>
                  <a:lnTo>
                    <a:pt x="1232174" y="473093"/>
                  </a:lnTo>
                  <a:lnTo>
                    <a:pt x="1243650" y="519382"/>
                  </a:lnTo>
                  <a:lnTo>
                    <a:pt x="1251999" y="566919"/>
                  </a:lnTo>
                  <a:lnTo>
                    <a:pt x="1257097" y="615577"/>
                  </a:lnTo>
                  <a:lnTo>
                    <a:pt x="1258824" y="665226"/>
                  </a:lnTo>
                  <a:lnTo>
                    <a:pt x="1257097" y="714874"/>
                  </a:lnTo>
                  <a:lnTo>
                    <a:pt x="1251999" y="763532"/>
                  </a:lnTo>
                  <a:lnTo>
                    <a:pt x="1243650" y="811069"/>
                  </a:lnTo>
                  <a:lnTo>
                    <a:pt x="1232174" y="857358"/>
                  </a:lnTo>
                  <a:lnTo>
                    <a:pt x="1217690" y="902269"/>
                  </a:lnTo>
                  <a:lnTo>
                    <a:pt x="1200322" y="945675"/>
                  </a:lnTo>
                  <a:lnTo>
                    <a:pt x="1180190" y="987447"/>
                  </a:lnTo>
                  <a:lnTo>
                    <a:pt x="1157417" y="1027455"/>
                  </a:lnTo>
                  <a:lnTo>
                    <a:pt x="1132125" y="1065573"/>
                  </a:lnTo>
                  <a:lnTo>
                    <a:pt x="1104434" y="1101669"/>
                  </a:lnTo>
                  <a:lnTo>
                    <a:pt x="1074467" y="1135618"/>
                  </a:lnTo>
                  <a:lnTo>
                    <a:pt x="1042346" y="1167288"/>
                  </a:lnTo>
                  <a:lnTo>
                    <a:pt x="1008191" y="1196553"/>
                  </a:lnTo>
                  <a:lnTo>
                    <a:pt x="972126" y="1223284"/>
                  </a:lnTo>
                  <a:lnTo>
                    <a:pt x="934271" y="1247351"/>
                  </a:lnTo>
                  <a:lnTo>
                    <a:pt x="894749" y="1268626"/>
                  </a:lnTo>
                  <a:lnTo>
                    <a:pt x="853681" y="1286982"/>
                  </a:lnTo>
                  <a:lnTo>
                    <a:pt x="811188" y="1302288"/>
                  </a:lnTo>
                  <a:lnTo>
                    <a:pt x="767393" y="1314417"/>
                  </a:lnTo>
                  <a:lnTo>
                    <a:pt x="722418" y="1323239"/>
                  </a:lnTo>
                  <a:lnTo>
                    <a:pt x="676383" y="1328627"/>
                  </a:lnTo>
                  <a:lnTo>
                    <a:pt x="629412" y="1330452"/>
                  </a:lnTo>
                  <a:lnTo>
                    <a:pt x="582440" y="1328627"/>
                  </a:lnTo>
                  <a:lnTo>
                    <a:pt x="536405" y="1323239"/>
                  </a:lnTo>
                  <a:lnTo>
                    <a:pt x="491430" y="1314417"/>
                  </a:lnTo>
                  <a:lnTo>
                    <a:pt x="447635" y="1302288"/>
                  </a:lnTo>
                  <a:lnTo>
                    <a:pt x="405142" y="1286982"/>
                  </a:lnTo>
                  <a:lnTo>
                    <a:pt x="364074" y="1268626"/>
                  </a:lnTo>
                  <a:lnTo>
                    <a:pt x="324552" y="1247351"/>
                  </a:lnTo>
                  <a:lnTo>
                    <a:pt x="286697" y="1223284"/>
                  </a:lnTo>
                  <a:lnTo>
                    <a:pt x="250632" y="1196553"/>
                  </a:lnTo>
                  <a:lnTo>
                    <a:pt x="216477" y="1167288"/>
                  </a:lnTo>
                  <a:lnTo>
                    <a:pt x="184356" y="1135618"/>
                  </a:lnTo>
                  <a:lnTo>
                    <a:pt x="154389" y="1101669"/>
                  </a:lnTo>
                  <a:lnTo>
                    <a:pt x="126698" y="1065573"/>
                  </a:lnTo>
                  <a:lnTo>
                    <a:pt x="101406" y="1027455"/>
                  </a:lnTo>
                  <a:lnTo>
                    <a:pt x="78633" y="987447"/>
                  </a:lnTo>
                  <a:lnTo>
                    <a:pt x="58501" y="945675"/>
                  </a:lnTo>
                  <a:lnTo>
                    <a:pt x="41133" y="902269"/>
                  </a:lnTo>
                  <a:lnTo>
                    <a:pt x="26649" y="857358"/>
                  </a:lnTo>
                  <a:lnTo>
                    <a:pt x="15173" y="811069"/>
                  </a:lnTo>
                  <a:lnTo>
                    <a:pt x="6824" y="763532"/>
                  </a:lnTo>
                  <a:lnTo>
                    <a:pt x="1726" y="714874"/>
                  </a:lnTo>
                  <a:lnTo>
                    <a:pt x="0" y="665226"/>
                  </a:lnTo>
                  <a:close/>
                </a:path>
              </a:pathLst>
            </a:custGeom>
            <a:ln w="9144">
              <a:solidFill>
                <a:srgbClr val="2C2CB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0888726" y="6415819"/>
            <a:ext cx="220345" cy="15875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z="900" spc="-25">
                <a:solidFill>
                  <a:srgbClr val="999999"/>
                </a:solidFill>
                <a:latin typeface="Arial"/>
                <a:cs typeface="Arial"/>
              </a:rPr>
              <a:t>21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2685" y="1201292"/>
            <a:ext cx="2047239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0092D0"/>
                </a:solidFill>
                <a:latin typeface="Candara"/>
                <a:cs typeface="Candara"/>
              </a:rPr>
              <a:t>Legal</a:t>
            </a:r>
            <a:r>
              <a:rPr dirty="0" sz="3000" spc="-10" b="1">
                <a:solidFill>
                  <a:srgbClr val="0092D0"/>
                </a:solidFill>
                <a:latin typeface="Candara"/>
                <a:cs typeface="Candara"/>
              </a:rPr>
              <a:t> Notice</a:t>
            </a:r>
            <a:endParaRPr sz="3000">
              <a:latin typeface="Candara"/>
              <a:cs typeface="Candar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954257" y="6415819"/>
            <a:ext cx="155575" cy="15875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z="900" spc="15">
                <a:solidFill>
                  <a:srgbClr val="999999"/>
                </a:solidFill>
                <a:latin typeface="Arial"/>
                <a:cs typeface="Arial"/>
              </a:rPr>
              <a:t>2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62685" y="2078227"/>
            <a:ext cx="10200640" cy="429450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84785" marR="5080" indent="-177165">
              <a:lnSpc>
                <a:spcPts val="2400"/>
              </a:lnSpc>
              <a:spcBef>
                <a:spcPts val="185"/>
              </a:spcBef>
              <a:buClr>
                <a:srgbClr val="0092D0"/>
              </a:buClr>
              <a:buSzPct val="115000"/>
              <a:buChar char="•"/>
              <a:tabLst>
                <a:tab pos="184785" algn="l"/>
                <a:tab pos="212725" algn="l"/>
              </a:tabLst>
            </a:pPr>
            <a:r>
              <a:rPr dirty="0" sz="2000">
                <a:latin typeface="Candara"/>
                <a:cs typeface="Candara"/>
              </a:rPr>
              <a:t>	</a:t>
            </a:r>
            <a:r>
              <a:rPr dirty="0" sz="2000">
                <a:latin typeface="Candara"/>
                <a:cs typeface="Candara"/>
              </a:rPr>
              <a:t>This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presentation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is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protected</a:t>
            </a:r>
            <a:r>
              <a:rPr dirty="0" sz="2000" spc="-4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by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copyright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and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may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be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used,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reproduced,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incorporated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 spc="-20">
                <a:latin typeface="Candara"/>
                <a:cs typeface="Candara"/>
              </a:rPr>
              <a:t>into </a:t>
            </a:r>
            <a:r>
              <a:rPr dirty="0" sz="2000">
                <a:latin typeface="Candara"/>
                <a:cs typeface="Candara"/>
              </a:rPr>
              <a:t>other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works,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adapted,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modified,</a:t>
            </a:r>
            <a:r>
              <a:rPr dirty="0" sz="2000" spc="-4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translated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or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distributed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under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public license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provided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 spc="-20">
                <a:latin typeface="Candara"/>
                <a:cs typeface="Candara"/>
              </a:rPr>
              <a:t>that </a:t>
            </a:r>
            <a:r>
              <a:rPr dirty="0" sz="2000">
                <a:latin typeface="Candara"/>
                <a:cs typeface="Candara"/>
              </a:rPr>
              <a:t>ICH's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copyright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</a:t>
            </a:r>
            <a:r>
              <a:rPr dirty="0" sz="2000" spc="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presentation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is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acknowledged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at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all times.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case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of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any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adaption, </a:t>
            </a:r>
            <a:r>
              <a:rPr dirty="0" sz="2000">
                <a:latin typeface="Candara"/>
                <a:cs typeface="Candara"/>
              </a:rPr>
              <a:t>modification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or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translation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of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presentation,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reasonable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steps</a:t>
            </a:r>
            <a:r>
              <a:rPr dirty="0" sz="2000" spc="-4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must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be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taken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to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clearly</a:t>
            </a:r>
            <a:endParaRPr sz="2000">
              <a:latin typeface="Candara"/>
              <a:cs typeface="Candara"/>
            </a:endParaRPr>
          </a:p>
          <a:p>
            <a:pPr algn="just" marL="184785" marR="350520">
              <a:lnSpc>
                <a:spcPts val="2400"/>
              </a:lnSpc>
            </a:pPr>
            <a:r>
              <a:rPr dirty="0" sz="2000">
                <a:latin typeface="Candara"/>
                <a:cs typeface="Candara"/>
              </a:rPr>
              <a:t>label,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demarcate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or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otherwise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identify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that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changes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were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made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to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or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based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on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original </a:t>
            </a:r>
            <a:r>
              <a:rPr dirty="0" sz="2000">
                <a:latin typeface="Candara"/>
                <a:cs typeface="Candara"/>
              </a:rPr>
              <a:t>presentation.</a:t>
            </a:r>
            <a:r>
              <a:rPr dirty="0" sz="2000" spc="-4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Any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impression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that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adaption,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modification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or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translation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of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0">
                <a:latin typeface="Candara"/>
                <a:cs typeface="Candara"/>
              </a:rPr>
              <a:t> original </a:t>
            </a:r>
            <a:r>
              <a:rPr dirty="0" sz="2000">
                <a:latin typeface="Candara"/>
                <a:cs typeface="Candara"/>
              </a:rPr>
              <a:t>presentation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is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endorsed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or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sponsored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by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ICH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must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be</a:t>
            </a:r>
            <a:r>
              <a:rPr dirty="0" sz="2000" spc="-10">
                <a:latin typeface="Candara"/>
                <a:cs typeface="Candara"/>
              </a:rPr>
              <a:t> avoided.</a:t>
            </a:r>
            <a:endParaRPr sz="2000">
              <a:latin typeface="Candara"/>
              <a:cs typeface="Candara"/>
            </a:endParaRPr>
          </a:p>
          <a:p>
            <a:pPr marL="184785" marR="12700" indent="-177165">
              <a:lnSpc>
                <a:spcPct val="98400"/>
              </a:lnSpc>
              <a:spcBef>
                <a:spcPts val="765"/>
              </a:spcBef>
              <a:buClr>
                <a:srgbClr val="0092D0"/>
              </a:buClr>
              <a:buSzPct val="115000"/>
              <a:buChar char="•"/>
              <a:tabLst>
                <a:tab pos="184785" algn="l"/>
                <a:tab pos="212725" algn="l"/>
              </a:tabLst>
            </a:pPr>
            <a:r>
              <a:rPr dirty="0" sz="2000">
                <a:latin typeface="Candara"/>
                <a:cs typeface="Candara"/>
              </a:rPr>
              <a:t>	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presentation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is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provided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"as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is"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without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warranty of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any kind.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no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event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shall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ICH</a:t>
            </a:r>
            <a:r>
              <a:rPr dirty="0" sz="2000" spc="-25">
                <a:latin typeface="Candara"/>
                <a:cs typeface="Candara"/>
              </a:rPr>
              <a:t> or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authors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of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original</a:t>
            </a:r>
            <a:r>
              <a:rPr dirty="0" sz="2000" spc="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presentation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be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liable</a:t>
            </a:r>
            <a:r>
              <a:rPr dirty="0" sz="2000" spc="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for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any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claim,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damages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or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other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liability </a:t>
            </a:r>
            <a:r>
              <a:rPr dirty="0" sz="2000">
                <a:latin typeface="Candara"/>
                <a:cs typeface="Candara"/>
              </a:rPr>
              <a:t>arising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from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use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of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presentation.</a:t>
            </a:r>
            <a:endParaRPr sz="2000">
              <a:latin typeface="Candara"/>
              <a:cs typeface="Candara"/>
            </a:endParaRPr>
          </a:p>
          <a:p>
            <a:pPr marL="184785" marR="997585" indent="-177165">
              <a:lnSpc>
                <a:spcPct val="98400"/>
              </a:lnSpc>
              <a:spcBef>
                <a:spcPts val="844"/>
              </a:spcBef>
              <a:buClr>
                <a:srgbClr val="0092D0"/>
              </a:buClr>
              <a:buSzPct val="115000"/>
              <a:buChar char="•"/>
              <a:tabLst>
                <a:tab pos="184785" algn="l"/>
                <a:tab pos="212725" algn="l"/>
              </a:tabLst>
            </a:pPr>
            <a:r>
              <a:rPr dirty="0" sz="2000">
                <a:latin typeface="Candara"/>
                <a:cs typeface="Candara"/>
              </a:rPr>
              <a:t>	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above-</a:t>
            </a:r>
            <a:r>
              <a:rPr dirty="0" sz="2000">
                <a:latin typeface="Candara"/>
                <a:cs typeface="Candara"/>
              </a:rPr>
              <a:t>mentioned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permissions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do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not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apply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to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content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supplied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by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third </a:t>
            </a:r>
            <a:r>
              <a:rPr dirty="0" sz="2000" spc="-10">
                <a:latin typeface="Candara"/>
                <a:cs typeface="Candara"/>
              </a:rPr>
              <a:t>parties. </a:t>
            </a:r>
            <a:r>
              <a:rPr dirty="0" sz="2000">
                <a:latin typeface="Candara"/>
                <a:cs typeface="Candara"/>
              </a:rPr>
              <a:t>Therefore,</a:t>
            </a:r>
            <a:r>
              <a:rPr dirty="0" sz="2000" spc="-6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for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documents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where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copyright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vests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third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party,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permission</a:t>
            </a:r>
            <a:r>
              <a:rPr dirty="0" sz="2000" spc="-25">
                <a:latin typeface="Candara"/>
                <a:cs typeface="Candara"/>
              </a:rPr>
              <a:t> for </a:t>
            </a:r>
            <a:r>
              <a:rPr dirty="0" sz="2000">
                <a:latin typeface="Candara"/>
                <a:cs typeface="Candara"/>
              </a:rPr>
              <a:t>reproduction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must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be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obtained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from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this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copyright</a:t>
            </a:r>
            <a:r>
              <a:rPr dirty="0" sz="2000" spc="-10">
                <a:latin typeface="Candara"/>
                <a:cs typeface="Candara"/>
              </a:rPr>
              <a:t> holder.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10685" y="372236"/>
            <a:ext cx="7598409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Good</a:t>
            </a:r>
            <a:r>
              <a:rPr dirty="0" sz="4000" spc="-95"/>
              <a:t> </a:t>
            </a:r>
            <a:r>
              <a:rPr dirty="0" sz="4000"/>
              <a:t>Clinical</a:t>
            </a:r>
            <a:r>
              <a:rPr dirty="0" sz="4000" spc="-50"/>
              <a:t> </a:t>
            </a:r>
            <a:r>
              <a:rPr dirty="0" sz="4000"/>
              <a:t>Practice</a:t>
            </a:r>
            <a:r>
              <a:rPr dirty="0" sz="4000" spc="-60"/>
              <a:t> </a:t>
            </a:r>
            <a:r>
              <a:rPr dirty="0" sz="4000"/>
              <a:t>–</a:t>
            </a:r>
            <a:r>
              <a:rPr dirty="0" sz="4000" spc="-85"/>
              <a:t> </a:t>
            </a:r>
            <a:r>
              <a:rPr dirty="0" sz="4000"/>
              <a:t>ICH</a:t>
            </a:r>
            <a:r>
              <a:rPr dirty="0" sz="4000" spc="-95"/>
              <a:t> </a:t>
            </a:r>
            <a:r>
              <a:rPr dirty="0" sz="4000"/>
              <a:t>E6</a:t>
            </a:r>
            <a:r>
              <a:rPr dirty="0" sz="4000" spc="-85"/>
              <a:t> </a:t>
            </a:r>
            <a:r>
              <a:rPr dirty="0" sz="4000" spc="-20"/>
              <a:t>(R3)</a:t>
            </a:r>
            <a:endParaRPr sz="4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6483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ICH</a:t>
            </a:r>
            <a:r>
              <a:rPr dirty="0" sz="4000" spc="-85"/>
              <a:t> </a:t>
            </a:r>
            <a:r>
              <a:rPr dirty="0" sz="4000"/>
              <a:t>E6</a:t>
            </a:r>
            <a:r>
              <a:rPr dirty="0" sz="4000" spc="-80"/>
              <a:t> </a:t>
            </a:r>
            <a:r>
              <a:rPr dirty="0" sz="4000"/>
              <a:t>R(3)</a:t>
            </a:r>
            <a:r>
              <a:rPr dirty="0" sz="4000" spc="-80"/>
              <a:t> </a:t>
            </a:r>
            <a:r>
              <a:rPr dirty="0" sz="4000"/>
              <a:t>Principles</a:t>
            </a:r>
            <a:r>
              <a:rPr dirty="0" sz="4000" spc="-40"/>
              <a:t> </a:t>
            </a:r>
            <a:r>
              <a:rPr dirty="0" sz="4000"/>
              <a:t>-</a:t>
            </a:r>
            <a:r>
              <a:rPr dirty="0" sz="4000" spc="-75"/>
              <a:t> </a:t>
            </a:r>
            <a:r>
              <a:rPr dirty="0" sz="4000" spc="-10"/>
              <a:t>Revised</a:t>
            </a:r>
            <a:endParaRPr sz="4000"/>
          </a:p>
        </p:txBody>
      </p:sp>
      <p:grpSp>
        <p:nvGrpSpPr>
          <p:cNvPr id="3" name="object 3" descr=""/>
          <p:cNvGrpSpPr/>
          <p:nvPr/>
        </p:nvGrpSpPr>
        <p:grpSpPr>
          <a:xfrm>
            <a:off x="946937" y="1359382"/>
            <a:ext cx="10245725" cy="4867275"/>
            <a:chOff x="946937" y="1359382"/>
            <a:chExt cx="10245725" cy="4867275"/>
          </a:xfrm>
        </p:grpSpPr>
        <p:sp>
          <p:nvSpPr>
            <p:cNvPr id="4" name="object 4" descr=""/>
            <p:cNvSpPr/>
            <p:nvPr/>
          </p:nvSpPr>
          <p:spPr>
            <a:xfrm>
              <a:off x="951699" y="1398270"/>
              <a:ext cx="1014730" cy="4824095"/>
            </a:xfrm>
            <a:custGeom>
              <a:avLst/>
              <a:gdLst/>
              <a:ahLst/>
              <a:cxnLst/>
              <a:rect l="l" t="t" r="r" b="b"/>
              <a:pathLst>
                <a:path w="1014730" h="4824095">
                  <a:moveTo>
                    <a:pt x="15278" y="0"/>
                  </a:moveTo>
                  <a:lnTo>
                    <a:pt x="49139" y="34333"/>
                  </a:lnTo>
                  <a:lnTo>
                    <a:pt x="82416" y="69023"/>
                  </a:lnTo>
                  <a:lnTo>
                    <a:pt x="115110" y="104064"/>
                  </a:lnTo>
                  <a:lnTo>
                    <a:pt x="147220" y="139448"/>
                  </a:lnTo>
                  <a:lnTo>
                    <a:pt x="178746" y="175170"/>
                  </a:lnTo>
                  <a:lnTo>
                    <a:pt x="209688" y="211225"/>
                  </a:lnTo>
                  <a:lnTo>
                    <a:pt x="240047" y="247604"/>
                  </a:lnTo>
                  <a:lnTo>
                    <a:pt x="269821" y="284303"/>
                  </a:lnTo>
                  <a:lnTo>
                    <a:pt x="299012" y="321315"/>
                  </a:lnTo>
                  <a:lnTo>
                    <a:pt x="327619" y="358634"/>
                  </a:lnTo>
                  <a:lnTo>
                    <a:pt x="355642" y="396254"/>
                  </a:lnTo>
                  <a:lnTo>
                    <a:pt x="383082" y="434168"/>
                  </a:lnTo>
                  <a:lnTo>
                    <a:pt x="409937" y="472371"/>
                  </a:lnTo>
                  <a:lnTo>
                    <a:pt x="436209" y="510855"/>
                  </a:lnTo>
                  <a:lnTo>
                    <a:pt x="461897" y="549616"/>
                  </a:lnTo>
                  <a:lnTo>
                    <a:pt x="487001" y="588646"/>
                  </a:lnTo>
                  <a:lnTo>
                    <a:pt x="511521" y="627940"/>
                  </a:lnTo>
                  <a:lnTo>
                    <a:pt x="535458" y="667491"/>
                  </a:lnTo>
                  <a:lnTo>
                    <a:pt x="558810" y="707293"/>
                  </a:lnTo>
                  <a:lnTo>
                    <a:pt x="581579" y="747340"/>
                  </a:lnTo>
                  <a:lnTo>
                    <a:pt x="603764" y="787626"/>
                  </a:lnTo>
                  <a:lnTo>
                    <a:pt x="625365" y="828144"/>
                  </a:lnTo>
                  <a:lnTo>
                    <a:pt x="646383" y="868889"/>
                  </a:lnTo>
                  <a:lnTo>
                    <a:pt x="666816" y="909853"/>
                  </a:lnTo>
                  <a:lnTo>
                    <a:pt x="686666" y="951032"/>
                  </a:lnTo>
                  <a:lnTo>
                    <a:pt x="705932" y="992418"/>
                  </a:lnTo>
                  <a:lnTo>
                    <a:pt x="724614" y="1034006"/>
                  </a:lnTo>
                  <a:lnTo>
                    <a:pt x="742712" y="1075789"/>
                  </a:lnTo>
                  <a:lnTo>
                    <a:pt x="760227" y="1117762"/>
                  </a:lnTo>
                  <a:lnTo>
                    <a:pt x="777157" y="1159917"/>
                  </a:lnTo>
                  <a:lnTo>
                    <a:pt x="793504" y="1202249"/>
                  </a:lnTo>
                  <a:lnTo>
                    <a:pt x="809267" y="1244751"/>
                  </a:lnTo>
                  <a:lnTo>
                    <a:pt x="824446" y="1287418"/>
                  </a:lnTo>
                  <a:lnTo>
                    <a:pt x="839042" y="1330243"/>
                  </a:lnTo>
                  <a:lnTo>
                    <a:pt x="853053" y="1373219"/>
                  </a:lnTo>
                  <a:lnTo>
                    <a:pt x="866481" y="1416342"/>
                  </a:lnTo>
                  <a:lnTo>
                    <a:pt x="879325" y="1459604"/>
                  </a:lnTo>
                  <a:lnTo>
                    <a:pt x="891585" y="1502999"/>
                  </a:lnTo>
                  <a:lnTo>
                    <a:pt x="903262" y="1546521"/>
                  </a:lnTo>
                  <a:lnTo>
                    <a:pt x="914354" y="1590165"/>
                  </a:lnTo>
                  <a:lnTo>
                    <a:pt x="924863" y="1633923"/>
                  </a:lnTo>
                  <a:lnTo>
                    <a:pt x="934788" y="1677789"/>
                  </a:lnTo>
                  <a:lnTo>
                    <a:pt x="944129" y="1721758"/>
                  </a:lnTo>
                  <a:lnTo>
                    <a:pt x="952886" y="1765823"/>
                  </a:lnTo>
                  <a:lnTo>
                    <a:pt x="961059" y="1809977"/>
                  </a:lnTo>
                  <a:lnTo>
                    <a:pt x="968649" y="1854216"/>
                  </a:lnTo>
                  <a:lnTo>
                    <a:pt x="975655" y="1898532"/>
                  </a:lnTo>
                  <a:lnTo>
                    <a:pt x="982077" y="1942919"/>
                  </a:lnTo>
                  <a:lnTo>
                    <a:pt x="987915" y="1987372"/>
                  </a:lnTo>
                  <a:lnTo>
                    <a:pt x="993169" y="2031883"/>
                  </a:lnTo>
                  <a:lnTo>
                    <a:pt x="997840" y="2076447"/>
                  </a:lnTo>
                  <a:lnTo>
                    <a:pt x="1001926" y="2121057"/>
                  </a:lnTo>
                  <a:lnTo>
                    <a:pt x="1005429" y="2165708"/>
                  </a:lnTo>
                  <a:lnTo>
                    <a:pt x="1008348" y="2210393"/>
                  </a:lnTo>
                  <a:lnTo>
                    <a:pt x="1010684" y="2255106"/>
                  </a:lnTo>
                  <a:lnTo>
                    <a:pt x="1012435" y="2299841"/>
                  </a:lnTo>
                  <a:lnTo>
                    <a:pt x="1013603" y="2344591"/>
                  </a:lnTo>
                  <a:lnTo>
                    <a:pt x="1014187" y="2389350"/>
                  </a:lnTo>
                  <a:lnTo>
                    <a:pt x="1014187" y="2434112"/>
                  </a:lnTo>
                  <a:lnTo>
                    <a:pt x="1013603" y="2478872"/>
                  </a:lnTo>
                  <a:lnTo>
                    <a:pt x="1012435" y="2523622"/>
                  </a:lnTo>
                  <a:lnTo>
                    <a:pt x="1010684" y="2568356"/>
                  </a:lnTo>
                  <a:lnTo>
                    <a:pt x="1008348" y="2613069"/>
                  </a:lnTo>
                  <a:lnTo>
                    <a:pt x="1005429" y="2657754"/>
                  </a:lnTo>
                  <a:lnTo>
                    <a:pt x="1001926" y="2702405"/>
                  </a:lnTo>
                  <a:lnTo>
                    <a:pt x="997840" y="2747015"/>
                  </a:lnTo>
                  <a:lnTo>
                    <a:pt x="993169" y="2791579"/>
                  </a:lnTo>
                  <a:lnTo>
                    <a:pt x="987915" y="2836091"/>
                  </a:lnTo>
                  <a:lnTo>
                    <a:pt x="982077" y="2880543"/>
                  </a:lnTo>
                  <a:lnTo>
                    <a:pt x="975655" y="2924931"/>
                  </a:lnTo>
                  <a:lnTo>
                    <a:pt x="968649" y="2969247"/>
                  </a:lnTo>
                  <a:lnTo>
                    <a:pt x="961059" y="3013485"/>
                  </a:lnTo>
                  <a:lnTo>
                    <a:pt x="952886" y="3057640"/>
                  </a:lnTo>
                  <a:lnTo>
                    <a:pt x="944129" y="3101705"/>
                  </a:lnTo>
                  <a:lnTo>
                    <a:pt x="934788" y="3145674"/>
                  </a:lnTo>
                  <a:lnTo>
                    <a:pt x="924863" y="3189541"/>
                  </a:lnTo>
                  <a:lnTo>
                    <a:pt x="914354" y="3233299"/>
                  </a:lnTo>
                  <a:lnTo>
                    <a:pt x="903262" y="3276942"/>
                  </a:lnTo>
                  <a:lnTo>
                    <a:pt x="891585" y="3320464"/>
                  </a:lnTo>
                  <a:lnTo>
                    <a:pt x="879325" y="3363860"/>
                  </a:lnTo>
                  <a:lnTo>
                    <a:pt x="866481" y="3407122"/>
                  </a:lnTo>
                  <a:lnTo>
                    <a:pt x="853053" y="3450244"/>
                  </a:lnTo>
                  <a:lnTo>
                    <a:pt x="839042" y="3493221"/>
                  </a:lnTo>
                  <a:lnTo>
                    <a:pt x="824446" y="3536046"/>
                  </a:lnTo>
                  <a:lnTo>
                    <a:pt x="809267" y="3578713"/>
                  </a:lnTo>
                  <a:lnTo>
                    <a:pt x="793504" y="3621216"/>
                  </a:lnTo>
                  <a:lnTo>
                    <a:pt x="777157" y="3663548"/>
                  </a:lnTo>
                  <a:lnTo>
                    <a:pt x="760227" y="3705703"/>
                  </a:lnTo>
                  <a:lnTo>
                    <a:pt x="742712" y="3747675"/>
                  </a:lnTo>
                  <a:lnTo>
                    <a:pt x="724614" y="3789459"/>
                  </a:lnTo>
                  <a:lnTo>
                    <a:pt x="705932" y="3831047"/>
                  </a:lnTo>
                  <a:lnTo>
                    <a:pt x="686666" y="3872433"/>
                  </a:lnTo>
                  <a:lnTo>
                    <a:pt x="666816" y="3913612"/>
                  </a:lnTo>
                  <a:lnTo>
                    <a:pt x="646383" y="3954577"/>
                  </a:lnTo>
                  <a:lnTo>
                    <a:pt x="625365" y="3995322"/>
                  </a:lnTo>
                  <a:lnTo>
                    <a:pt x="603764" y="4035840"/>
                  </a:lnTo>
                  <a:lnTo>
                    <a:pt x="581579" y="4076126"/>
                  </a:lnTo>
                  <a:lnTo>
                    <a:pt x="558810" y="4116174"/>
                  </a:lnTo>
                  <a:lnTo>
                    <a:pt x="535458" y="4155976"/>
                  </a:lnTo>
                  <a:lnTo>
                    <a:pt x="511521" y="4195527"/>
                  </a:lnTo>
                  <a:lnTo>
                    <a:pt x="487001" y="4234821"/>
                  </a:lnTo>
                  <a:lnTo>
                    <a:pt x="461897" y="4273852"/>
                  </a:lnTo>
                  <a:lnTo>
                    <a:pt x="436209" y="4312613"/>
                  </a:lnTo>
                  <a:lnTo>
                    <a:pt x="409937" y="4351097"/>
                  </a:lnTo>
                  <a:lnTo>
                    <a:pt x="383082" y="4389300"/>
                  </a:lnTo>
                  <a:lnTo>
                    <a:pt x="355642" y="4427215"/>
                  </a:lnTo>
                  <a:lnTo>
                    <a:pt x="327619" y="4464835"/>
                  </a:lnTo>
                  <a:lnTo>
                    <a:pt x="299012" y="4502154"/>
                  </a:lnTo>
                  <a:lnTo>
                    <a:pt x="269821" y="4539166"/>
                  </a:lnTo>
                  <a:lnTo>
                    <a:pt x="240047" y="4575865"/>
                  </a:lnTo>
                  <a:lnTo>
                    <a:pt x="209688" y="4612245"/>
                  </a:lnTo>
                  <a:lnTo>
                    <a:pt x="178746" y="4648300"/>
                  </a:lnTo>
                  <a:lnTo>
                    <a:pt x="147220" y="4684022"/>
                  </a:lnTo>
                  <a:lnTo>
                    <a:pt x="115110" y="4719407"/>
                  </a:lnTo>
                  <a:lnTo>
                    <a:pt x="82416" y="4754448"/>
                  </a:lnTo>
                  <a:lnTo>
                    <a:pt x="49139" y="4789138"/>
                  </a:lnTo>
                  <a:lnTo>
                    <a:pt x="15278" y="4823472"/>
                  </a:lnTo>
                  <a:lnTo>
                    <a:pt x="0" y="4808181"/>
                  </a:lnTo>
                  <a:lnTo>
                    <a:pt x="33933" y="4773769"/>
                  </a:lnTo>
                  <a:lnTo>
                    <a:pt x="67276" y="4738997"/>
                  </a:lnTo>
                  <a:lnTo>
                    <a:pt x="100030" y="4703870"/>
                  </a:lnTo>
                  <a:lnTo>
                    <a:pt x="132193" y="4668396"/>
                  </a:lnTo>
                  <a:lnTo>
                    <a:pt x="163766" y="4632581"/>
                  </a:lnTo>
                  <a:lnTo>
                    <a:pt x="194748" y="4596430"/>
                  </a:lnTo>
                  <a:lnTo>
                    <a:pt x="225141" y="4559951"/>
                  </a:lnTo>
                  <a:lnTo>
                    <a:pt x="254943" y="4523149"/>
                  </a:lnTo>
                  <a:lnTo>
                    <a:pt x="284156" y="4486032"/>
                  </a:lnTo>
                  <a:lnTo>
                    <a:pt x="312778" y="4448604"/>
                  </a:lnTo>
                  <a:lnTo>
                    <a:pt x="340810" y="4410873"/>
                  </a:lnTo>
                  <a:lnTo>
                    <a:pt x="368252" y="4372846"/>
                  </a:lnTo>
                  <a:lnTo>
                    <a:pt x="395104" y="4334527"/>
                  </a:lnTo>
                  <a:lnTo>
                    <a:pt x="421365" y="4295924"/>
                  </a:lnTo>
                  <a:lnTo>
                    <a:pt x="447037" y="4257042"/>
                  </a:lnTo>
                  <a:lnTo>
                    <a:pt x="472118" y="4217889"/>
                  </a:lnTo>
                  <a:lnTo>
                    <a:pt x="496609" y="4178471"/>
                  </a:lnTo>
                  <a:lnTo>
                    <a:pt x="520510" y="4138793"/>
                  </a:lnTo>
                  <a:lnTo>
                    <a:pt x="543821" y="4098862"/>
                  </a:lnTo>
                  <a:lnTo>
                    <a:pt x="566542" y="4058685"/>
                  </a:lnTo>
                  <a:lnTo>
                    <a:pt x="588672" y="4018268"/>
                  </a:lnTo>
                  <a:lnTo>
                    <a:pt x="610212" y="3977616"/>
                  </a:lnTo>
                  <a:lnTo>
                    <a:pt x="631163" y="3936738"/>
                  </a:lnTo>
                  <a:lnTo>
                    <a:pt x="651523" y="3895637"/>
                  </a:lnTo>
                  <a:lnTo>
                    <a:pt x="671293" y="3854322"/>
                  </a:lnTo>
                  <a:lnTo>
                    <a:pt x="690473" y="3812799"/>
                  </a:lnTo>
                  <a:lnTo>
                    <a:pt x="709062" y="3771073"/>
                  </a:lnTo>
                  <a:lnTo>
                    <a:pt x="727062" y="3729151"/>
                  </a:lnTo>
                  <a:lnTo>
                    <a:pt x="744471" y="3687039"/>
                  </a:lnTo>
                  <a:lnTo>
                    <a:pt x="761290" y="3644745"/>
                  </a:lnTo>
                  <a:lnTo>
                    <a:pt x="777519" y="3602273"/>
                  </a:lnTo>
                  <a:lnTo>
                    <a:pt x="793158" y="3559630"/>
                  </a:lnTo>
                  <a:lnTo>
                    <a:pt x="808207" y="3516823"/>
                  </a:lnTo>
                  <a:lnTo>
                    <a:pt x="822666" y="3473859"/>
                  </a:lnTo>
                  <a:lnTo>
                    <a:pt x="836534" y="3430742"/>
                  </a:lnTo>
                  <a:lnTo>
                    <a:pt x="849813" y="3387480"/>
                  </a:lnTo>
                  <a:lnTo>
                    <a:pt x="862501" y="3344079"/>
                  </a:lnTo>
                  <a:lnTo>
                    <a:pt x="874599" y="3300545"/>
                  </a:lnTo>
                  <a:lnTo>
                    <a:pt x="886107" y="3256885"/>
                  </a:lnTo>
                  <a:lnTo>
                    <a:pt x="897024" y="3213104"/>
                  </a:lnTo>
                  <a:lnTo>
                    <a:pt x="907352" y="3169210"/>
                  </a:lnTo>
                  <a:lnTo>
                    <a:pt x="917089" y="3125208"/>
                  </a:lnTo>
                  <a:lnTo>
                    <a:pt x="926237" y="3081106"/>
                  </a:lnTo>
                  <a:lnTo>
                    <a:pt x="934794" y="3036908"/>
                  </a:lnTo>
                  <a:lnTo>
                    <a:pt x="942761" y="2992622"/>
                  </a:lnTo>
                  <a:lnTo>
                    <a:pt x="950138" y="2948254"/>
                  </a:lnTo>
                  <a:lnTo>
                    <a:pt x="956924" y="2903810"/>
                  </a:lnTo>
                  <a:lnTo>
                    <a:pt x="963121" y="2859296"/>
                  </a:lnTo>
                  <a:lnTo>
                    <a:pt x="968727" y="2814719"/>
                  </a:lnTo>
                  <a:lnTo>
                    <a:pt x="973744" y="2770085"/>
                  </a:lnTo>
                  <a:lnTo>
                    <a:pt x="978170" y="2725401"/>
                  </a:lnTo>
                  <a:lnTo>
                    <a:pt x="982006" y="2680672"/>
                  </a:lnTo>
                  <a:lnTo>
                    <a:pt x="985251" y="2635905"/>
                  </a:lnTo>
                  <a:lnTo>
                    <a:pt x="987907" y="2591107"/>
                  </a:lnTo>
                  <a:lnTo>
                    <a:pt x="989973" y="2546284"/>
                  </a:lnTo>
                  <a:lnTo>
                    <a:pt x="991448" y="2501441"/>
                  </a:lnTo>
                  <a:lnTo>
                    <a:pt x="992333" y="2456586"/>
                  </a:lnTo>
                  <a:lnTo>
                    <a:pt x="992628" y="2411725"/>
                  </a:lnTo>
                  <a:lnTo>
                    <a:pt x="992333" y="2366863"/>
                  </a:lnTo>
                  <a:lnTo>
                    <a:pt x="991448" y="2322008"/>
                  </a:lnTo>
                  <a:lnTo>
                    <a:pt x="989973" y="2277166"/>
                  </a:lnTo>
                  <a:lnTo>
                    <a:pt x="987907" y="2232342"/>
                  </a:lnTo>
                  <a:lnTo>
                    <a:pt x="985251" y="2187544"/>
                  </a:lnTo>
                  <a:lnTo>
                    <a:pt x="982006" y="2142777"/>
                  </a:lnTo>
                  <a:lnTo>
                    <a:pt x="978170" y="2098048"/>
                  </a:lnTo>
                  <a:lnTo>
                    <a:pt x="973744" y="2053364"/>
                  </a:lnTo>
                  <a:lnTo>
                    <a:pt x="968727" y="2008730"/>
                  </a:lnTo>
                  <a:lnTo>
                    <a:pt x="963121" y="1964153"/>
                  </a:lnTo>
                  <a:lnTo>
                    <a:pt x="956924" y="1919639"/>
                  </a:lnTo>
                  <a:lnTo>
                    <a:pt x="950138" y="1875195"/>
                  </a:lnTo>
                  <a:lnTo>
                    <a:pt x="942761" y="1830826"/>
                  </a:lnTo>
                  <a:lnTo>
                    <a:pt x="934794" y="1786540"/>
                  </a:lnTo>
                  <a:lnTo>
                    <a:pt x="926237" y="1742342"/>
                  </a:lnTo>
                  <a:lnTo>
                    <a:pt x="917089" y="1698239"/>
                  </a:lnTo>
                  <a:lnTo>
                    <a:pt x="907352" y="1654237"/>
                  </a:lnTo>
                  <a:lnTo>
                    <a:pt x="897024" y="1610342"/>
                  </a:lnTo>
                  <a:lnTo>
                    <a:pt x="886107" y="1566562"/>
                  </a:lnTo>
                  <a:lnTo>
                    <a:pt x="874599" y="1522901"/>
                  </a:lnTo>
                  <a:lnTo>
                    <a:pt x="862501" y="1479367"/>
                  </a:lnTo>
                  <a:lnTo>
                    <a:pt x="849813" y="1435965"/>
                  </a:lnTo>
                  <a:lnTo>
                    <a:pt x="836534" y="1392703"/>
                  </a:lnTo>
                  <a:lnTo>
                    <a:pt x="822666" y="1349586"/>
                  </a:lnTo>
                  <a:lnTo>
                    <a:pt x="808207" y="1306621"/>
                  </a:lnTo>
                  <a:lnTo>
                    <a:pt x="793158" y="1263813"/>
                  </a:lnTo>
                  <a:lnTo>
                    <a:pt x="777519" y="1221170"/>
                  </a:lnTo>
                  <a:lnTo>
                    <a:pt x="761290" y="1178698"/>
                  </a:lnTo>
                  <a:lnTo>
                    <a:pt x="744471" y="1136403"/>
                  </a:lnTo>
                  <a:lnTo>
                    <a:pt x="727062" y="1094291"/>
                  </a:lnTo>
                  <a:lnTo>
                    <a:pt x="709062" y="1052368"/>
                  </a:lnTo>
                  <a:lnTo>
                    <a:pt x="690473" y="1010642"/>
                  </a:lnTo>
                  <a:lnTo>
                    <a:pt x="671293" y="969118"/>
                  </a:lnTo>
                  <a:lnTo>
                    <a:pt x="651523" y="927802"/>
                  </a:lnTo>
                  <a:lnTo>
                    <a:pt x="631163" y="886702"/>
                  </a:lnTo>
                  <a:lnTo>
                    <a:pt x="610212" y="845822"/>
                  </a:lnTo>
                  <a:lnTo>
                    <a:pt x="588672" y="805170"/>
                  </a:lnTo>
                  <a:lnTo>
                    <a:pt x="566542" y="764752"/>
                  </a:lnTo>
                  <a:lnTo>
                    <a:pt x="543821" y="724574"/>
                  </a:lnTo>
                  <a:lnTo>
                    <a:pt x="520510" y="684643"/>
                  </a:lnTo>
                  <a:lnTo>
                    <a:pt x="496609" y="644965"/>
                  </a:lnTo>
                  <a:lnTo>
                    <a:pt x="472118" y="605545"/>
                  </a:lnTo>
                  <a:lnTo>
                    <a:pt x="447037" y="566391"/>
                  </a:lnTo>
                  <a:lnTo>
                    <a:pt x="421365" y="527509"/>
                  </a:lnTo>
                  <a:lnTo>
                    <a:pt x="395104" y="488905"/>
                  </a:lnTo>
                  <a:lnTo>
                    <a:pt x="368252" y="450586"/>
                  </a:lnTo>
                  <a:lnTo>
                    <a:pt x="340810" y="412557"/>
                  </a:lnTo>
                  <a:lnTo>
                    <a:pt x="312778" y="374826"/>
                  </a:lnTo>
                  <a:lnTo>
                    <a:pt x="284156" y="337397"/>
                  </a:lnTo>
                  <a:lnTo>
                    <a:pt x="254943" y="300279"/>
                  </a:lnTo>
                  <a:lnTo>
                    <a:pt x="225141" y="263476"/>
                  </a:lnTo>
                  <a:lnTo>
                    <a:pt x="194748" y="226996"/>
                  </a:lnTo>
                  <a:lnTo>
                    <a:pt x="163766" y="190845"/>
                  </a:lnTo>
                  <a:lnTo>
                    <a:pt x="132193" y="155029"/>
                  </a:lnTo>
                  <a:lnTo>
                    <a:pt x="100030" y="119553"/>
                  </a:lnTo>
                  <a:lnTo>
                    <a:pt x="67276" y="84426"/>
                  </a:lnTo>
                  <a:lnTo>
                    <a:pt x="33933" y="49653"/>
                  </a:lnTo>
                  <a:lnTo>
                    <a:pt x="0" y="15239"/>
                  </a:lnTo>
                  <a:lnTo>
                    <a:pt x="15278" y="0"/>
                  </a:lnTo>
                  <a:close/>
                </a:path>
              </a:pathLst>
            </a:custGeom>
            <a:ln w="9144">
              <a:solidFill>
                <a:srgbClr val="21219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9115" y="1428000"/>
              <a:ext cx="9883140" cy="100430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6107" y="1359382"/>
              <a:ext cx="6175248" cy="97843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1787" y="1447800"/>
              <a:ext cx="9802367" cy="92354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955547" y="1513332"/>
              <a:ext cx="792480" cy="792480"/>
            </a:xfrm>
            <a:custGeom>
              <a:avLst/>
              <a:gdLst/>
              <a:ahLst/>
              <a:cxnLst/>
              <a:rect l="l" t="t" r="r" b="b"/>
              <a:pathLst>
                <a:path w="792480" h="792480">
                  <a:moveTo>
                    <a:pt x="396240" y="0"/>
                  </a:moveTo>
                  <a:lnTo>
                    <a:pt x="350030" y="2666"/>
                  </a:lnTo>
                  <a:lnTo>
                    <a:pt x="305386" y="10465"/>
                  </a:lnTo>
                  <a:lnTo>
                    <a:pt x="262606" y="23102"/>
                  </a:lnTo>
                  <a:lnTo>
                    <a:pt x="221985" y="40277"/>
                  </a:lnTo>
                  <a:lnTo>
                    <a:pt x="183822" y="61693"/>
                  </a:lnTo>
                  <a:lnTo>
                    <a:pt x="148413" y="87054"/>
                  </a:lnTo>
                  <a:lnTo>
                    <a:pt x="116057" y="116062"/>
                  </a:lnTo>
                  <a:lnTo>
                    <a:pt x="87050" y="148418"/>
                  </a:lnTo>
                  <a:lnTo>
                    <a:pt x="61690" y="183827"/>
                  </a:lnTo>
                  <a:lnTo>
                    <a:pt x="40274" y="221990"/>
                  </a:lnTo>
                  <a:lnTo>
                    <a:pt x="23100" y="262611"/>
                  </a:lnTo>
                  <a:lnTo>
                    <a:pt x="10465" y="305390"/>
                  </a:lnTo>
                  <a:lnTo>
                    <a:pt x="2665" y="350033"/>
                  </a:lnTo>
                  <a:lnTo>
                    <a:pt x="0" y="396239"/>
                  </a:lnTo>
                  <a:lnTo>
                    <a:pt x="2665" y="442446"/>
                  </a:lnTo>
                  <a:lnTo>
                    <a:pt x="10465" y="487089"/>
                  </a:lnTo>
                  <a:lnTo>
                    <a:pt x="23100" y="529868"/>
                  </a:lnTo>
                  <a:lnTo>
                    <a:pt x="40274" y="570489"/>
                  </a:lnTo>
                  <a:lnTo>
                    <a:pt x="61690" y="608652"/>
                  </a:lnTo>
                  <a:lnTo>
                    <a:pt x="87050" y="644061"/>
                  </a:lnTo>
                  <a:lnTo>
                    <a:pt x="116057" y="676417"/>
                  </a:lnTo>
                  <a:lnTo>
                    <a:pt x="148413" y="705425"/>
                  </a:lnTo>
                  <a:lnTo>
                    <a:pt x="183822" y="730786"/>
                  </a:lnTo>
                  <a:lnTo>
                    <a:pt x="221985" y="752202"/>
                  </a:lnTo>
                  <a:lnTo>
                    <a:pt x="262606" y="769377"/>
                  </a:lnTo>
                  <a:lnTo>
                    <a:pt x="305386" y="782014"/>
                  </a:lnTo>
                  <a:lnTo>
                    <a:pt x="350030" y="789813"/>
                  </a:lnTo>
                  <a:lnTo>
                    <a:pt x="396240" y="792479"/>
                  </a:lnTo>
                  <a:lnTo>
                    <a:pt x="442446" y="789813"/>
                  </a:lnTo>
                  <a:lnTo>
                    <a:pt x="487089" y="782014"/>
                  </a:lnTo>
                  <a:lnTo>
                    <a:pt x="529868" y="769377"/>
                  </a:lnTo>
                  <a:lnTo>
                    <a:pt x="570489" y="752202"/>
                  </a:lnTo>
                  <a:lnTo>
                    <a:pt x="608652" y="730786"/>
                  </a:lnTo>
                  <a:lnTo>
                    <a:pt x="644061" y="705425"/>
                  </a:lnTo>
                  <a:lnTo>
                    <a:pt x="676417" y="676417"/>
                  </a:lnTo>
                  <a:lnTo>
                    <a:pt x="705425" y="644061"/>
                  </a:lnTo>
                  <a:lnTo>
                    <a:pt x="730786" y="608652"/>
                  </a:lnTo>
                  <a:lnTo>
                    <a:pt x="752202" y="570489"/>
                  </a:lnTo>
                  <a:lnTo>
                    <a:pt x="769377" y="529868"/>
                  </a:lnTo>
                  <a:lnTo>
                    <a:pt x="782014" y="487089"/>
                  </a:lnTo>
                  <a:lnTo>
                    <a:pt x="789813" y="442446"/>
                  </a:lnTo>
                  <a:lnTo>
                    <a:pt x="792479" y="396239"/>
                  </a:lnTo>
                  <a:lnTo>
                    <a:pt x="789813" y="350033"/>
                  </a:lnTo>
                  <a:lnTo>
                    <a:pt x="782014" y="305390"/>
                  </a:lnTo>
                  <a:lnTo>
                    <a:pt x="769377" y="262611"/>
                  </a:lnTo>
                  <a:lnTo>
                    <a:pt x="752202" y="221990"/>
                  </a:lnTo>
                  <a:lnTo>
                    <a:pt x="730786" y="183827"/>
                  </a:lnTo>
                  <a:lnTo>
                    <a:pt x="705425" y="148418"/>
                  </a:lnTo>
                  <a:lnTo>
                    <a:pt x="676417" y="116062"/>
                  </a:lnTo>
                  <a:lnTo>
                    <a:pt x="644061" y="87054"/>
                  </a:lnTo>
                  <a:lnTo>
                    <a:pt x="608652" y="61693"/>
                  </a:lnTo>
                  <a:lnTo>
                    <a:pt x="570489" y="40277"/>
                  </a:lnTo>
                  <a:lnTo>
                    <a:pt x="529868" y="23102"/>
                  </a:lnTo>
                  <a:lnTo>
                    <a:pt x="487089" y="10465"/>
                  </a:lnTo>
                  <a:lnTo>
                    <a:pt x="442446" y="2666"/>
                  </a:lnTo>
                  <a:lnTo>
                    <a:pt x="396240" y="0"/>
                  </a:lnTo>
                  <a:close/>
                </a:path>
              </a:pathLst>
            </a:custGeom>
            <a:solidFill>
              <a:srgbClr val="0092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55547" y="1513332"/>
              <a:ext cx="792480" cy="792480"/>
            </a:xfrm>
            <a:custGeom>
              <a:avLst/>
              <a:gdLst/>
              <a:ahLst/>
              <a:cxnLst/>
              <a:rect l="l" t="t" r="r" b="b"/>
              <a:pathLst>
                <a:path w="792480" h="792480">
                  <a:moveTo>
                    <a:pt x="0" y="396239"/>
                  </a:moveTo>
                  <a:lnTo>
                    <a:pt x="2665" y="350033"/>
                  </a:lnTo>
                  <a:lnTo>
                    <a:pt x="10465" y="305390"/>
                  </a:lnTo>
                  <a:lnTo>
                    <a:pt x="23100" y="262611"/>
                  </a:lnTo>
                  <a:lnTo>
                    <a:pt x="40274" y="221990"/>
                  </a:lnTo>
                  <a:lnTo>
                    <a:pt x="61690" y="183827"/>
                  </a:lnTo>
                  <a:lnTo>
                    <a:pt x="87050" y="148418"/>
                  </a:lnTo>
                  <a:lnTo>
                    <a:pt x="116057" y="116062"/>
                  </a:lnTo>
                  <a:lnTo>
                    <a:pt x="148413" y="87054"/>
                  </a:lnTo>
                  <a:lnTo>
                    <a:pt x="183822" y="61693"/>
                  </a:lnTo>
                  <a:lnTo>
                    <a:pt x="221985" y="40277"/>
                  </a:lnTo>
                  <a:lnTo>
                    <a:pt x="262606" y="23102"/>
                  </a:lnTo>
                  <a:lnTo>
                    <a:pt x="305386" y="10465"/>
                  </a:lnTo>
                  <a:lnTo>
                    <a:pt x="350030" y="2666"/>
                  </a:lnTo>
                  <a:lnTo>
                    <a:pt x="396240" y="0"/>
                  </a:lnTo>
                  <a:lnTo>
                    <a:pt x="442446" y="2666"/>
                  </a:lnTo>
                  <a:lnTo>
                    <a:pt x="487089" y="10465"/>
                  </a:lnTo>
                  <a:lnTo>
                    <a:pt x="529868" y="23102"/>
                  </a:lnTo>
                  <a:lnTo>
                    <a:pt x="570489" y="40277"/>
                  </a:lnTo>
                  <a:lnTo>
                    <a:pt x="608652" y="61693"/>
                  </a:lnTo>
                  <a:lnTo>
                    <a:pt x="644061" y="87054"/>
                  </a:lnTo>
                  <a:lnTo>
                    <a:pt x="676417" y="116062"/>
                  </a:lnTo>
                  <a:lnTo>
                    <a:pt x="705425" y="148418"/>
                  </a:lnTo>
                  <a:lnTo>
                    <a:pt x="730786" y="183827"/>
                  </a:lnTo>
                  <a:lnTo>
                    <a:pt x="752202" y="221990"/>
                  </a:lnTo>
                  <a:lnTo>
                    <a:pt x="769377" y="262611"/>
                  </a:lnTo>
                  <a:lnTo>
                    <a:pt x="782014" y="305390"/>
                  </a:lnTo>
                  <a:lnTo>
                    <a:pt x="789813" y="350033"/>
                  </a:lnTo>
                  <a:lnTo>
                    <a:pt x="792479" y="396239"/>
                  </a:lnTo>
                  <a:lnTo>
                    <a:pt x="789813" y="442446"/>
                  </a:lnTo>
                  <a:lnTo>
                    <a:pt x="782014" y="487089"/>
                  </a:lnTo>
                  <a:lnTo>
                    <a:pt x="769377" y="529868"/>
                  </a:lnTo>
                  <a:lnTo>
                    <a:pt x="752202" y="570489"/>
                  </a:lnTo>
                  <a:lnTo>
                    <a:pt x="730786" y="608652"/>
                  </a:lnTo>
                  <a:lnTo>
                    <a:pt x="705425" y="644061"/>
                  </a:lnTo>
                  <a:lnTo>
                    <a:pt x="676417" y="676417"/>
                  </a:lnTo>
                  <a:lnTo>
                    <a:pt x="644061" y="705425"/>
                  </a:lnTo>
                  <a:lnTo>
                    <a:pt x="608652" y="730786"/>
                  </a:lnTo>
                  <a:lnTo>
                    <a:pt x="570489" y="752202"/>
                  </a:lnTo>
                  <a:lnTo>
                    <a:pt x="529868" y="769377"/>
                  </a:lnTo>
                  <a:lnTo>
                    <a:pt x="487089" y="782014"/>
                  </a:lnTo>
                  <a:lnTo>
                    <a:pt x="442446" y="789813"/>
                  </a:lnTo>
                  <a:lnTo>
                    <a:pt x="396240" y="792479"/>
                  </a:lnTo>
                  <a:lnTo>
                    <a:pt x="350030" y="789813"/>
                  </a:lnTo>
                  <a:lnTo>
                    <a:pt x="305386" y="782014"/>
                  </a:lnTo>
                  <a:lnTo>
                    <a:pt x="262606" y="769377"/>
                  </a:lnTo>
                  <a:lnTo>
                    <a:pt x="221985" y="752202"/>
                  </a:lnTo>
                  <a:lnTo>
                    <a:pt x="183822" y="730786"/>
                  </a:lnTo>
                  <a:lnTo>
                    <a:pt x="148413" y="705425"/>
                  </a:lnTo>
                  <a:lnTo>
                    <a:pt x="116057" y="676417"/>
                  </a:lnTo>
                  <a:lnTo>
                    <a:pt x="87050" y="644061"/>
                  </a:lnTo>
                  <a:lnTo>
                    <a:pt x="61690" y="608652"/>
                  </a:lnTo>
                  <a:lnTo>
                    <a:pt x="40274" y="570489"/>
                  </a:lnTo>
                  <a:lnTo>
                    <a:pt x="23100" y="529868"/>
                  </a:lnTo>
                  <a:lnTo>
                    <a:pt x="10465" y="487089"/>
                  </a:lnTo>
                  <a:lnTo>
                    <a:pt x="2665" y="442446"/>
                  </a:lnTo>
                  <a:lnTo>
                    <a:pt x="0" y="396239"/>
                  </a:lnTo>
                  <a:close/>
                </a:path>
              </a:pathLst>
            </a:custGeom>
            <a:ln w="9144">
              <a:solidFill>
                <a:srgbClr val="2C2CB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3267" y="2432278"/>
              <a:ext cx="9428988" cy="89613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80259" y="2363698"/>
              <a:ext cx="4570476" cy="97843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5939" y="2452116"/>
              <a:ext cx="9348216" cy="815339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409699" y="2464308"/>
              <a:ext cx="792480" cy="791210"/>
            </a:xfrm>
            <a:custGeom>
              <a:avLst/>
              <a:gdLst/>
              <a:ahLst/>
              <a:cxnLst/>
              <a:rect l="l" t="t" r="r" b="b"/>
              <a:pathLst>
                <a:path w="792480" h="791210">
                  <a:moveTo>
                    <a:pt x="396239" y="0"/>
                  </a:moveTo>
                  <a:lnTo>
                    <a:pt x="350033" y="2660"/>
                  </a:lnTo>
                  <a:lnTo>
                    <a:pt x="305390" y="10443"/>
                  </a:lnTo>
                  <a:lnTo>
                    <a:pt x="262611" y="23053"/>
                  </a:lnTo>
                  <a:lnTo>
                    <a:pt x="221990" y="40192"/>
                  </a:lnTo>
                  <a:lnTo>
                    <a:pt x="183827" y="61565"/>
                  </a:lnTo>
                  <a:lnTo>
                    <a:pt x="148418" y="86874"/>
                  </a:lnTo>
                  <a:lnTo>
                    <a:pt x="116062" y="115824"/>
                  </a:lnTo>
                  <a:lnTo>
                    <a:pt x="87054" y="148116"/>
                  </a:lnTo>
                  <a:lnTo>
                    <a:pt x="61693" y="183456"/>
                  </a:lnTo>
                  <a:lnTo>
                    <a:pt x="40277" y="221546"/>
                  </a:lnTo>
                  <a:lnTo>
                    <a:pt x="23102" y="262090"/>
                  </a:lnTo>
                  <a:lnTo>
                    <a:pt x="10465" y="304791"/>
                  </a:lnTo>
                  <a:lnTo>
                    <a:pt x="2666" y="349352"/>
                  </a:lnTo>
                  <a:lnTo>
                    <a:pt x="0" y="395477"/>
                  </a:lnTo>
                  <a:lnTo>
                    <a:pt x="2666" y="441603"/>
                  </a:lnTo>
                  <a:lnTo>
                    <a:pt x="10465" y="486164"/>
                  </a:lnTo>
                  <a:lnTo>
                    <a:pt x="23102" y="528865"/>
                  </a:lnTo>
                  <a:lnTo>
                    <a:pt x="40277" y="569409"/>
                  </a:lnTo>
                  <a:lnTo>
                    <a:pt x="61693" y="607499"/>
                  </a:lnTo>
                  <a:lnTo>
                    <a:pt x="87054" y="642839"/>
                  </a:lnTo>
                  <a:lnTo>
                    <a:pt x="116062" y="675131"/>
                  </a:lnTo>
                  <a:lnTo>
                    <a:pt x="148418" y="704081"/>
                  </a:lnTo>
                  <a:lnTo>
                    <a:pt x="183827" y="729390"/>
                  </a:lnTo>
                  <a:lnTo>
                    <a:pt x="221990" y="750763"/>
                  </a:lnTo>
                  <a:lnTo>
                    <a:pt x="262611" y="767902"/>
                  </a:lnTo>
                  <a:lnTo>
                    <a:pt x="305390" y="780512"/>
                  </a:lnTo>
                  <a:lnTo>
                    <a:pt x="350033" y="788295"/>
                  </a:lnTo>
                  <a:lnTo>
                    <a:pt x="396239" y="790955"/>
                  </a:lnTo>
                  <a:lnTo>
                    <a:pt x="442446" y="788295"/>
                  </a:lnTo>
                  <a:lnTo>
                    <a:pt x="487089" y="780512"/>
                  </a:lnTo>
                  <a:lnTo>
                    <a:pt x="529868" y="767902"/>
                  </a:lnTo>
                  <a:lnTo>
                    <a:pt x="570489" y="750763"/>
                  </a:lnTo>
                  <a:lnTo>
                    <a:pt x="608652" y="729390"/>
                  </a:lnTo>
                  <a:lnTo>
                    <a:pt x="644061" y="704081"/>
                  </a:lnTo>
                  <a:lnTo>
                    <a:pt x="676417" y="675131"/>
                  </a:lnTo>
                  <a:lnTo>
                    <a:pt x="705425" y="642839"/>
                  </a:lnTo>
                  <a:lnTo>
                    <a:pt x="730786" y="607499"/>
                  </a:lnTo>
                  <a:lnTo>
                    <a:pt x="752202" y="569409"/>
                  </a:lnTo>
                  <a:lnTo>
                    <a:pt x="769377" y="528865"/>
                  </a:lnTo>
                  <a:lnTo>
                    <a:pt x="782014" y="486164"/>
                  </a:lnTo>
                  <a:lnTo>
                    <a:pt x="789813" y="441603"/>
                  </a:lnTo>
                  <a:lnTo>
                    <a:pt x="792480" y="395477"/>
                  </a:lnTo>
                  <a:lnTo>
                    <a:pt x="789813" y="349352"/>
                  </a:lnTo>
                  <a:lnTo>
                    <a:pt x="782014" y="304791"/>
                  </a:lnTo>
                  <a:lnTo>
                    <a:pt x="769377" y="262090"/>
                  </a:lnTo>
                  <a:lnTo>
                    <a:pt x="752202" y="221546"/>
                  </a:lnTo>
                  <a:lnTo>
                    <a:pt x="730786" y="183456"/>
                  </a:lnTo>
                  <a:lnTo>
                    <a:pt x="705425" y="148116"/>
                  </a:lnTo>
                  <a:lnTo>
                    <a:pt x="676417" y="115824"/>
                  </a:lnTo>
                  <a:lnTo>
                    <a:pt x="644061" y="86874"/>
                  </a:lnTo>
                  <a:lnTo>
                    <a:pt x="608652" y="61565"/>
                  </a:lnTo>
                  <a:lnTo>
                    <a:pt x="570489" y="40192"/>
                  </a:lnTo>
                  <a:lnTo>
                    <a:pt x="529868" y="23053"/>
                  </a:lnTo>
                  <a:lnTo>
                    <a:pt x="487089" y="10443"/>
                  </a:lnTo>
                  <a:lnTo>
                    <a:pt x="442446" y="2660"/>
                  </a:lnTo>
                  <a:lnTo>
                    <a:pt x="396239" y="0"/>
                  </a:lnTo>
                  <a:close/>
                </a:path>
              </a:pathLst>
            </a:custGeom>
            <a:solidFill>
              <a:srgbClr val="0092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409699" y="2464308"/>
              <a:ext cx="792480" cy="791210"/>
            </a:xfrm>
            <a:custGeom>
              <a:avLst/>
              <a:gdLst/>
              <a:ahLst/>
              <a:cxnLst/>
              <a:rect l="l" t="t" r="r" b="b"/>
              <a:pathLst>
                <a:path w="792480" h="791210">
                  <a:moveTo>
                    <a:pt x="0" y="395477"/>
                  </a:moveTo>
                  <a:lnTo>
                    <a:pt x="2666" y="349352"/>
                  </a:lnTo>
                  <a:lnTo>
                    <a:pt x="10465" y="304791"/>
                  </a:lnTo>
                  <a:lnTo>
                    <a:pt x="23102" y="262090"/>
                  </a:lnTo>
                  <a:lnTo>
                    <a:pt x="40277" y="221546"/>
                  </a:lnTo>
                  <a:lnTo>
                    <a:pt x="61693" y="183456"/>
                  </a:lnTo>
                  <a:lnTo>
                    <a:pt x="87054" y="148116"/>
                  </a:lnTo>
                  <a:lnTo>
                    <a:pt x="116062" y="115824"/>
                  </a:lnTo>
                  <a:lnTo>
                    <a:pt x="148418" y="86874"/>
                  </a:lnTo>
                  <a:lnTo>
                    <a:pt x="183827" y="61565"/>
                  </a:lnTo>
                  <a:lnTo>
                    <a:pt x="221990" y="40192"/>
                  </a:lnTo>
                  <a:lnTo>
                    <a:pt x="262611" y="23053"/>
                  </a:lnTo>
                  <a:lnTo>
                    <a:pt x="305390" y="10443"/>
                  </a:lnTo>
                  <a:lnTo>
                    <a:pt x="350033" y="2660"/>
                  </a:lnTo>
                  <a:lnTo>
                    <a:pt x="396239" y="0"/>
                  </a:lnTo>
                  <a:lnTo>
                    <a:pt x="442446" y="2660"/>
                  </a:lnTo>
                  <a:lnTo>
                    <a:pt x="487089" y="10443"/>
                  </a:lnTo>
                  <a:lnTo>
                    <a:pt x="529868" y="23053"/>
                  </a:lnTo>
                  <a:lnTo>
                    <a:pt x="570489" y="40192"/>
                  </a:lnTo>
                  <a:lnTo>
                    <a:pt x="608652" y="61565"/>
                  </a:lnTo>
                  <a:lnTo>
                    <a:pt x="644061" y="86874"/>
                  </a:lnTo>
                  <a:lnTo>
                    <a:pt x="676417" y="115824"/>
                  </a:lnTo>
                  <a:lnTo>
                    <a:pt x="705425" y="148116"/>
                  </a:lnTo>
                  <a:lnTo>
                    <a:pt x="730786" y="183456"/>
                  </a:lnTo>
                  <a:lnTo>
                    <a:pt x="752202" y="221546"/>
                  </a:lnTo>
                  <a:lnTo>
                    <a:pt x="769377" y="262090"/>
                  </a:lnTo>
                  <a:lnTo>
                    <a:pt x="782014" y="304791"/>
                  </a:lnTo>
                  <a:lnTo>
                    <a:pt x="789813" y="349352"/>
                  </a:lnTo>
                  <a:lnTo>
                    <a:pt x="792480" y="395477"/>
                  </a:lnTo>
                  <a:lnTo>
                    <a:pt x="789813" y="441603"/>
                  </a:lnTo>
                  <a:lnTo>
                    <a:pt x="782014" y="486164"/>
                  </a:lnTo>
                  <a:lnTo>
                    <a:pt x="769377" y="528865"/>
                  </a:lnTo>
                  <a:lnTo>
                    <a:pt x="752202" y="569409"/>
                  </a:lnTo>
                  <a:lnTo>
                    <a:pt x="730786" y="607499"/>
                  </a:lnTo>
                  <a:lnTo>
                    <a:pt x="705425" y="642839"/>
                  </a:lnTo>
                  <a:lnTo>
                    <a:pt x="676417" y="675131"/>
                  </a:lnTo>
                  <a:lnTo>
                    <a:pt x="644061" y="704081"/>
                  </a:lnTo>
                  <a:lnTo>
                    <a:pt x="608652" y="729390"/>
                  </a:lnTo>
                  <a:lnTo>
                    <a:pt x="570489" y="750763"/>
                  </a:lnTo>
                  <a:lnTo>
                    <a:pt x="529868" y="767902"/>
                  </a:lnTo>
                  <a:lnTo>
                    <a:pt x="487089" y="780512"/>
                  </a:lnTo>
                  <a:lnTo>
                    <a:pt x="442446" y="788295"/>
                  </a:lnTo>
                  <a:lnTo>
                    <a:pt x="396239" y="790955"/>
                  </a:lnTo>
                  <a:lnTo>
                    <a:pt x="350033" y="788295"/>
                  </a:lnTo>
                  <a:lnTo>
                    <a:pt x="305390" y="780512"/>
                  </a:lnTo>
                  <a:lnTo>
                    <a:pt x="262611" y="767902"/>
                  </a:lnTo>
                  <a:lnTo>
                    <a:pt x="221990" y="750763"/>
                  </a:lnTo>
                  <a:lnTo>
                    <a:pt x="183827" y="729390"/>
                  </a:lnTo>
                  <a:lnTo>
                    <a:pt x="148418" y="704081"/>
                  </a:lnTo>
                  <a:lnTo>
                    <a:pt x="116062" y="675131"/>
                  </a:lnTo>
                  <a:lnTo>
                    <a:pt x="87054" y="642839"/>
                  </a:lnTo>
                  <a:lnTo>
                    <a:pt x="61693" y="607499"/>
                  </a:lnTo>
                  <a:lnTo>
                    <a:pt x="40277" y="569409"/>
                  </a:lnTo>
                  <a:lnTo>
                    <a:pt x="23102" y="528865"/>
                  </a:lnTo>
                  <a:lnTo>
                    <a:pt x="10465" y="486164"/>
                  </a:lnTo>
                  <a:lnTo>
                    <a:pt x="2666" y="441603"/>
                  </a:lnTo>
                  <a:lnTo>
                    <a:pt x="0" y="395477"/>
                  </a:lnTo>
                  <a:close/>
                </a:path>
              </a:pathLst>
            </a:custGeom>
            <a:ln w="9144">
              <a:solidFill>
                <a:srgbClr val="2C2CB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1951" y="3361944"/>
              <a:ext cx="9290304" cy="93725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18943" y="3293338"/>
              <a:ext cx="5399532" cy="97843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44623" y="3381756"/>
              <a:ext cx="9209532" cy="856488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549907" y="3413759"/>
              <a:ext cx="791210" cy="792480"/>
            </a:xfrm>
            <a:custGeom>
              <a:avLst/>
              <a:gdLst/>
              <a:ahLst/>
              <a:cxnLst/>
              <a:rect l="l" t="t" r="r" b="b"/>
              <a:pathLst>
                <a:path w="791210" h="792479">
                  <a:moveTo>
                    <a:pt x="395478" y="0"/>
                  </a:moveTo>
                  <a:lnTo>
                    <a:pt x="349352" y="2666"/>
                  </a:lnTo>
                  <a:lnTo>
                    <a:pt x="304791" y="10465"/>
                  </a:lnTo>
                  <a:lnTo>
                    <a:pt x="262090" y="23102"/>
                  </a:lnTo>
                  <a:lnTo>
                    <a:pt x="221546" y="40277"/>
                  </a:lnTo>
                  <a:lnTo>
                    <a:pt x="183456" y="61693"/>
                  </a:lnTo>
                  <a:lnTo>
                    <a:pt x="148116" y="87054"/>
                  </a:lnTo>
                  <a:lnTo>
                    <a:pt x="115823" y="116062"/>
                  </a:lnTo>
                  <a:lnTo>
                    <a:pt x="86874" y="148418"/>
                  </a:lnTo>
                  <a:lnTo>
                    <a:pt x="61565" y="183827"/>
                  </a:lnTo>
                  <a:lnTo>
                    <a:pt x="40192" y="221990"/>
                  </a:lnTo>
                  <a:lnTo>
                    <a:pt x="23053" y="262611"/>
                  </a:lnTo>
                  <a:lnTo>
                    <a:pt x="10443" y="305390"/>
                  </a:lnTo>
                  <a:lnTo>
                    <a:pt x="2660" y="350033"/>
                  </a:lnTo>
                  <a:lnTo>
                    <a:pt x="0" y="396239"/>
                  </a:lnTo>
                  <a:lnTo>
                    <a:pt x="2660" y="442446"/>
                  </a:lnTo>
                  <a:lnTo>
                    <a:pt x="10443" y="487089"/>
                  </a:lnTo>
                  <a:lnTo>
                    <a:pt x="23053" y="529868"/>
                  </a:lnTo>
                  <a:lnTo>
                    <a:pt x="40192" y="570489"/>
                  </a:lnTo>
                  <a:lnTo>
                    <a:pt x="61565" y="608652"/>
                  </a:lnTo>
                  <a:lnTo>
                    <a:pt x="86874" y="644061"/>
                  </a:lnTo>
                  <a:lnTo>
                    <a:pt x="115823" y="676417"/>
                  </a:lnTo>
                  <a:lnTo>
                    <a:pt x="148116" y="705425"/>
                  </a:lnTo>
                  <a:lnTo>
                    <a:pt x="183456" y="730786"/>
                  </a:lnTo>
                  <a:lnTo>
                    <a:pt x="221546" y="752202"/>
                  </a:lnTo>
                  <a:lnTo>
                    <a:pt x="262090" y="769377"/>
                  </a:lnTo>
                  <a:lnTo>
                    <a:pt x="304791" y="782014"/>
                  </a:lnTo>
                  <a:lnTo>
                    <a:pt x="349352" y="789813"/>
                  </a:lnTo>
                  <a:lnTo>
                    <a:pt x="395478" y="792479"/>
                  </a:lnTo>
                  <a:lnTo>
                    <a:pt x="441603" y="789813"/>
                  </a:lnTo>
                  <a:lnTo>
                    <a:pt x="486164" y="782014"/>
                  </a:lnTo>
                  <a:lnTo>
                    <a:pt x="528865" y="769377"/>
                  </a:lnTo>
                  <a:lnTo>
                    <a:pt x="569409" y="752202"/>
                  </a:lnTo>
                  <a:lnTo>
                    <a:pt x="607499" y="730786"/>
                  </a:lnTo>
                  <a:lnTo>
                    <a:pt x="642839" y="705425"/>
                  </a:lnTo>
                  <a:lnTo>
                    <a:pt x="675132" y="676417"/>
                  </a:lnTo>
                  <a:lnTo>
                    <a:pt x="704081" y="644061"/>
                  </a:lnTo>
                  <a:lnTo>
                    <a:pt x="729390" y="608652"/>
                  </a:lnTo>
                  <a:lnTo>
                    <a:pt x="750763" y="570489"/>
                  </a:lnTo>
                  <a:lnTo>
                    <a:pt x="767902" y="529868"/>
                  </a:lnTo>
                  <a:lnTo>
                    <a:pt x="780512" y="487089"/>
                  </a:lnTo>
                  <a:lnTo>
                    <a:pt x="788295" y="442446"/>
                  </a:lnTo>
                  <a:lnTo>
                    <a:pt x="790955" y="396239"/>
                  </a:lnTo>
                  <a:lnTo>
                    <a:pt x="788295" y="350033"/>
                  </a:lnTo>
                  <a:lnTo>
                    <a:pt x="780512" y="305390"/>
                  </a:lnTo>
                  <a:lnTo>
                    <a:pt x="767902" y="262611"/>
                  </a:lnTo>
                  <a:lnTo>
                    <a:pt x="750763" y="221990"/>
                  </a:lnTo>
                  <a:lnTo>
                    <a:pt x="729390" y="183827"/>
                  </a:lnTo>
                  <a:lnTo>
                    <a:pt x="704081" y="148418"/>
                  </a:lnTo>
                  <a:lnTo>
                    <a:pt x="675132" y="116062"/>
                  </a:lnTo>
                  <a:lnTo>
                    <a:pt x="642839" y="87054"/>
                  </a:lnTo>
                  <a:lnTo>
                    <a:pt x="607499" y="61693"/>
                  </a:lnTo>
                  <a:lnTo>
                    <a:pt x="569409" y="40277"/>
                  </a:lnTo>
                  <a:lnTo>
                    <a:pt x="528865" y="23102"/>
                  </a:lnTo>
                  <a:lnTo>
                    <a:pt x="486164" y="10465"/>
                  </a:lnTo>
                  <a:lnTo>
                    <a:pt x="441603" y="2666"/>
                  </a:lnTo>
                  <a:lnTo>
                    <a:pt x="395478" y="0"/>
                  </a:lnTo>
                  <a:close/>
                </a:path>
              </a:pathLst>
            </a:custGeom>
            <a:solidFill>
              <a:srgbClr val="0092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549907" y="3413759"/>
              <a:ext cx="791210" cy="792480"/>
            </a:xfrm>
            <a:custGeom>
              <a:avLst/>
              <a:gdLst/>
              <a:ahLst/>
              <a:cxnLst/>
              <a:rect l="l" t="t" r="r" b="b"/>
              <a:pathLst>
                <a:path w="791210" h="792479">
                  <a:moveTo>
                    <a:pt x="0" y="396239"/>
                  </a:moveTo>
                  <a:lnTo>
                    <a:pt x="2660" y="350033"/>
                  </a:lnTo>
                  <a:lnTo>
                    <a:pt x="10443" y="305390"/>
                  </a:lnTo>
                  <a:lnTo>
                    <a:pt x="23053" y="262611"/>
                  </a:lnTo>
                  <a:lnTo>
                    <a:pt x="40192" y="221990"/>
                  </a:lnTo>
                  <a:lnTo>
                    <a:pt x="61565" y="183827"/>
                  </a:lnTo>
                  <a:lnTo>
                    <a:pt x="86874" y="148418"/>
                  </a:lnTo>
                  <a:lnTo>
                    <a:pt x="115823" y="116062"/>
                  </a:lnTo>
                  <a:lnTo>
                    <a:pt x="148116" y="87054"/>
                  </a:lnTo>
                  <a:lnTo>
                    <a:pt x="183456" y="61693"/>
                  </a:lnTo>
                  <a:lnTo>
                    <a:pt x="221546" y="40277"/>
                  </a:lnTo>
                  <a:lnTo>
                    <a:pt x="262090" y="23102"/>
                  </a:lnTo>
                  <a:lnTo>
                    <a:pt x="304791" y="10465"/>
                  </a:lnTo>
                  <a:lnTo>
                    <a:pt x="349352" y="2666"/>
                  </a:lnTo>
                  <a:lnTo>
                    <a:pt x="395478" y="0"/>
                  </a:lnTo>
                  <a:lnTo>
                    <a:pt x="441603" y="2666"/>
                  </a:lnTo>
                  <a:lnTo>
                    <a:pt x="486164" y="10465"/>
                  </a:lnTo>
                  <a:lnTo>
                    <a:pt x="528865" y="23102"/>
                  </a:lnTo>
                  <a:lnTo>
                    <a:pt x="569409" y="40277"/>
                  </a:lnTo>
                  <a:lnTo>
                    <a:pt x="607499" y="61693"/>
                  </a:lnTo>
                  <a:lnTo>
                    <a:pt x="642839" y="87054"/>
                  </a:lnTo>
                  <a:lnTo>
                    <a:pt x="675132" y="116062"/>
                  </a:lnTo>
                  <a:lnTo>
                    <a:pt x="704081" y="148418"/>
                  </a:lnTo>
                  <a:lnTo>
                    <a:pt x="729390" y="183827"/>
                  </a:lnTo>
                  <a:lnTo>
                    <a:pt x="750763" y="221990"/>
                  </a:lnTo>
                  <a:lnTo>
                    <a:pt x="767902" y="262611"/>
                  </a:lnTo>
                  <a:lnTo>
                    <a:pt x="780512" y="305390"/>
                  </a:lnTo>
                  <a:lnTo>
                    <a:pt x="788295" y="350033"/>
                  </a:lnTo>
                  <a:lnTo>
                    <a:pt x="790955" y="396239"/>
                  </a:lnTo>
                  <a:lnTo>
                    <a:pt x="788295" y="442446"/>
                  </a:lnTo>
                  <a:lnTo>
                    <a:pt x="780512" y="487089"/>
                  </a:lnTo>
                  <a:lnTo>
                    <a:pt x="767902" y="529868"/>
                  </a:lnTo>
                  <a:lnTo>
                    <a:pt x="750763" y="570489"/>
                  </a:lnTo>
                  <a:lnTo>
                    <a:pt x="729390" y="608652"/>
                  </a:lnTo>
                  <a:lnTo>
                    <a:pt x="704081" y="644061"/>
                  </a:lnTo>
                  <a:lnTo>
                    <a:pt x="675132" y="676417"/>
                  </a:lnTo>
                  <a:lnTo>
                    <a:pt x="642839" y="705425"/>
                  </a:lnTo>
                  <a:lnTo>
                    <a:pt x="607499" y="730786"/>
                  </a:lnTo>
                  <a:lnTo>
                    <a:pt x="569409" y="752202"/>
                  </a:lnTo>
                  <a:lnTo>
                    <a:pt x="528865" y="769377"/>
                  </a:lnTo>
                  <a:lnTo>
                    <a:pt x="486164" y="782014"/>
                  </a:lnTo>
                  <a:lnTo>
                    <a:pt x="441603" y="789813"/>
                  </a:lnTo>
                  <a:lnTo>
                    <a:pt x="395478" y="792479"/>
                  </a:lnTo>
                  <a:lnTo>
                    <a:pt x="349352" y="789813"/>
                  </a:lnTo>
                  <a:lnTo>
                    <a:pt x="304791" y="782014"/>
                  </a:lnTo>
                  <a:lnTo>
                    <a:pt x="262090" y="769377"/>
                  </a:lnTo>
                  <a:lnTo>
                    <a:pt x="221546" y="752202"/>
                  </a:lnTo>
                  <a:lnTo>
                    <a:pt x="183456" y="730786"/>
                  </a:lnTo>
                  <a:lnTo>
                    <a:pt x="148116" y="705425"/>
                  </a:lnTo>
                  <a:lnTo>
                    <a:pt x="115823" y="676417"/>
                  </a:lnTo>
                  <a:lnTo>
                    <a:pt x="86874" y="644061"/>
                  </a:lnTo>
                  <a:lnTo>
                    <a:pt x="61565" y="608652"/>
                  </a:lnTo>
                  <a:lnTo>
                    <a:pt x="40192" y="570489"/>
                  </a:lnTo>
                  <a:lnTo>
                    <a:pt x="23053" y="529868"/>
                  </a:lnTo>
                  <a:lnTo>
                    <a:pt x="10443" y="487089"/>
                  </a:lnTo>
                  <a:lnTo>
                    <a:pt x="2660" y="442446"/>
                  </a:lnTo>
                  <a:lnTo>
                    <a:pt x="0" y="396239"/>
                  </a:lnTo>
                  <a:close/>
                </a:path>
              </a:pathLst>
            </a:custGeom>
            <a:ln w="9144">
              <a:solidFill>
                <a:srgbClr val="2C2CB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3267" y="4242828"/>
              <a:ext cx="9428988" cy="107593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80259" y="4174236"/>
              <a:ext cx="8609076" cy="117348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05939" y="4262628"/>
              <a:ext cx="9348216" cy="995172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409699" y="4364736"/>
              <a:ext cx="792480" cy="791210"/>
            </a:xfrm>
            <a:custGeom>
              <a:avLst/>
              <a:gdLst/>
              <a:ahLst/>
              <a:cxnLst/>
              <a:rect l="l" t="t" r="r" b="b"/>
              <a:pathLst>
                <a:path w="792480" h="791210">
                  <a:moveTo>
                    <a:pt x="396239" y="0"/>
                  </a:moveTo>
                  <a:lnTo>
                    <a:pt x="350033" y="2660"/>
                  </a:lnTo>
                  <a:lnTo>
                    <a:pt x="305390" y="10443"/>
                  </a:lnTo>
                  <a:lnTo>
                    <a:pt x="262611" y="23053"/>
                  </a:lnTo>
                  <a:lnTo>
                    <a:pt x="221990" y="40192"/>
                  </a:lnTo>
                  <a:lnTo>
                    <a:pt x="183827" y="61565"/>
                  </a:lnTo>
                  <a:lnTo>
                    <a:pt x="148418" y="86874"/>
                  </a:lnTo>
                  <a:lnTo>
                    <a:pt x="116062" y="115823"/>
                  </a:lnTo>
                  <a:lnTo>
                    <a:pt x="87054" y="148116"/>
                  </a:lnTo>
                  <a:lnTo>
                    <a:pt x="61693" y="183456"/>
                  </a:lnTo>
                  <a:lnTo>
                    <a:pt x="40277" y="221546"/>
                  </a:lnTo>
                  <a:lnTo>
                    <a:pt x="23102" y="262090"/>
                  </a:lnTo>
                  <a:lnTo>
                    <a:pt x="10465" y="304791"/>
                  </a:lnTo>
                  <a:lnTo>
                    <a:pt x="2666" y="349352"/>
                  </a:lnTo>
                  <a:lnTo>
                    <a:pt x="0" y="395477"/>
                  </a:lnTo>
                  <a:lnTo>
                    <a:pt x="2666" y="441603"/>
                  </a:lnTo>
                  <a:lnTo>
                    <a:pt x="10465" y="486164"/>
                  </a:lnTo>
                  <a:lnTo>
                    <a:pt x="23102" y="528865"/>
                  </a:lnTo>
                  <a:lnTo>
                    <a:pt x="40277" y="569409"/>
                  </a:lnTo>
                  <a:lnTo>
                    <a:pt x="61693" y="607499"/>
                  </a:lnTo>
                  <a:lnTo>
                    <a:pt x="87054" y="642839"/>
                  </a:lnTo>
                  <a:lnTo>
                    <a:pt x="116062" y="675132"/>
                  </a:lnTo>
                  <a:lnTo>
                    <a:pt x="148418" y="704081"/>
                  </a:lnTo>
                  <a:lnTo>
                    <a:pt x="183827" y="729390"/>
                  </a:lnTo>
                  <a:lnTo>
                    <a:pt x="221990" y="750763"/>
                  </a:lnTo>
                  <a:lnTo>
                    <a:pt x="262611" y="767902"/>
                  </a:lnTo>
                  <a:lnTo>
                    <a:pt x="305390" y="780512"/>
                  </a:lnTo>
                  <a:lnTo>
                    <a:pt x="350033" y="788295"/>
                  </a:lnTo>
                  <a:lnTo>
                    <a:pt x="396239" y="790956"/>
                  </a:lnTo>
                  <a:lnTo>
                    <a:pt x="442446" y="788295"/>
                  </a:lnTo>
                  <a:lnTo>
                    <a:pt x="487089" y="780512"/>
                  </a:lnTo>
                  <a:lnTo>
                    <a:pt x="529868" y="767902"/>
                  </a:lnTo>
                  <a:lnTo>
                    <a:pt x="570489" y="750763"/>
                  </a:lnTo>
                  <a:lnTo>
                    <a:pt x="608652" y="729390"/>
                  </a:lnTo>
                  <a:lnTo>
                    <a:pt x="644061" y="704081"/>
                  </a:lnTo>
                  <a:lnTo>
                    <a:pt x="676417" y="675132"/>
                  </a:lnTo>
                  <a:lnTo>
                    <a:pt x="705425" y="642839"/>
                  </a:lnTo>
                  <a:lnTo>
                    <a:pt x="730786" y="607499"/>
                  </a:lnTo>
                  <a:lnTo>
                    <a:pt x="752202" y="569409"/>
                  </a:lnTo>
                  <a:lnTo>
                    <a:pt x="769377" y="528865"/>
                  </a:lnTo>
                  <a:lnTo>
                    <a:pt x="782014" y="486164"/>
                  </a:lnTo>
                  <a:lnTo>
                    <a:pt x="789813" y="441603"/>
                  </a:lnTo>
                  <a:lnTo>
                    <a:pt x="792480" y="395477"/>
                  </a:lnTo>
                  <a:lnTo>
                    <a:pt x="789813" y="349352"/>
                  </a:lnTo>
                  <a:lnTo>
                    <a:pt x="782014" y="304791"/>
                  </a:lnTo>
                  <a:lnTo>
                    <a:pt x="769377" y="262090"/>
                  </a:lnTo>
                  <a:lnTo>
                    <a:pt x="752202" y="221546"/>
                  </a:lnTo>
                  <a:lnTo>
                    <a:pt x="730786" y="183456"/>
                  </a:lnTo>
                  <a:lnTo>
                    <a:pt x="705425" y="148116"/>
                  </a:lnTo>
                  <a:lnTo>
                    <a:pt x="676417" y="115823"/>
                  </a:lnTo>
                  <a:lnTo>
                    <a:pt x="644061" y="86874"/>
                  </a:lnTo>
                  <a:lnTo>
                    <a:pt x="608652" y="61565"/>
                  </a:lnTo>
                  <a:lnTo>
                    <a:pt x="570489" y="40192"/>
                  </a:lnTo>
                  <a:lnTo>
                    <a:pt x="529868" y="23053"/>
                  </a:lnTo>
                  <a:lnTo>
                    <a:pt x="487089" y="10443"/>
                  </a:lnTo>
                  <a:lnTo>
                    <a:pt x="442446" y="2660"/>
                  </a:lnTo>
                  <a:lnTo>
                    <a:pt x="396239" y="0"/>
                  </a:lnTo>
                  <a:close/>
                </a:path>
              </a:pathLst>
            </a:custGeom>
            <a:solidFill>
              <a:srgbClr val="0092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409699" y="4364736"/>
              <a:ext cx="792480" cy="791210"/>
            </a:xfrm>
            <a:custGeom>
              <a:avLst/>
              <a:gdLst/>
              <a:ahLst/>
              <a:cxnLst/>
              <a:rect l="l" t="t" r="r" b="b"/>
              <a:pathLst>
                <a:path w="792480" h="791210">
                  <a:moveTo>
                    <a:pt x="0" y="395477"/>
                  </a:moveTo>
                  <a:lnTo>
                    <a:pt x="2666" y="349352"/>
                  </a:lnTo>
                  <a:lnTo>
                    <a:pt x="10465" y="304791"/>
                  </a:lnTo>
                  <a:lnTo>
                    <a:pt x="23102" y="262090"/>
                  </a:lnTo>
                  <a:lnTo>
                    <a:pt x="40277" y="221546"/>
                  </a:lnTo>
                  <a:lnTo>
                    <a:pt x="61693" y="183456"/>
                  </a:lnTo>
                  <a:lnTo>
                    <a:pt x="87054" y="148116"/>
                  </a:lnTo>
                  <a:lnTo>
                    <a:pt x="116062" y="115823"/>
                  </a:lnTo>
                  <a:lnTo>
                    <a:pt x="148418" y="86874"/>
                  </a:lnTo>
                  <a:lnTo>
                    <a:pt x="183827" y="61565"/>
                  </a:lnTo>
                  <a:lnTo>
                    <a:pt x="221990" y="40192"/>
                  </a:lnTo>
                  <a:lnTo>
                    <a:pt x="262611" y="23053"/>
                  </a:lnTo>
                  <a:lnTo>
                    <a:pt x="305390" y="10443"/>
                  </a:lnTo>
                  <a:lnTo>
                    <a:pt x="350033" y="2660"/>
                  </a:lnTo>
                  <a:lnTo>
                    <a:pt x="396239" y="0"/>
                  </a:lnTo>
                  <a:lnTo>
                    <a:pt x="442446" y="2660"/>
                  </a:lnTo>
                  <a:lnTo>
                    <a:pt x="487089" y="10443"/>
                  </a:lnTo>
                  <a:lnTo>
                    <a:pt x="529868" y="23053"/>
                  </a:lnTo>
                  <a:lnTo>
                    <a:pt x="570489" y="40192"/>
                  </a:lnTo>
                  <a:lnTo>
                    <a:pt x="608652" y="61565"/>
                  </a:lnTo>
                  <a:lnTo>
                    <a:pt x="644061" y="86874"/>
                  </a:lnTo>
                  <a:lnTo>
                    <a:pt x="676417" y="115823"/>
                  </a:lnTo>
                  <a:lnTo>
                    <a:pt x="705425" y="148116"/>
                  </a:lnTo>
                  <a:lnTo>
                    <a:pt x="730786" y="183456"/>
                  </a:lnTo>
                  <a:lnTo>
                    <a:pt x="752202" y="221546"/>
                  </a:lnTo>
                  <a:lnTo>
                    <a:pt x="769377" y="262090"/>
                  </a:lnTo>
                  <a:lnTo>
                    <a:pt x="782014" y="304791"/>
                  </a:lnTo>
                  <a:lnTo>
                    <a:pt x="789813" y="349352"/>
                  </a:lnTo>
                  <a:lnTo>
                    <a:pt x="792480" y="395477"/>
                  </a:lnTo>
                  <a:lnTo>
                    <a:pt x="789813" y="441603"/>
                  </a:lnTo>
                  <a:lnTo>
                    <a:pt x="782014" y="486164"/>
                  </a:lnTo>
                  <a:lnTo>
                    <a:pt x="769377" y="528865"/>
                  </a:lnTo>
                  <a:lnTo>
                    <a:pt x="752202" y="569409"/>
                  </a:lnTo>
                  <a:lnTo>
                    <a:pt x="730786" y="607499"/>
                  </a:lnTo>
                  <a:lnTo>
                    <a:pt x="705425" y="642839"/>
                  </a:lnTo>
                  <a:lnTo>
                    <a:pt x="676417" y="675132"/>
                  </a:lnTo>
                  <a:lnTo>
                    <a:pt x="644061" y="704081"/>
                  </a:lnTo>
                  <a:lnTo>
                    <a:pt x="608652" y="729390"/>
                  </a:lnTo>
                  <a:lnTo>
                    <a:pt x="570489" y="750763"/>
                  </a:lnTo>
                  <a:lnTo>
                    <a:pt x="529868" y="767902"/>
                  </a:lnTo>
                  <a:lnTo>
                    <a:pt x="487089" y="780512"/>
                  </a:lnTo>
                  <a:lnTo>
                    <a:pt x="442446" y="788295"/>
                  </a:lnTo>
                  <a:lnTo>
                    <a:pt x="396239" y="790956"/>
                  </a:lnTo>
                  <a:lnTo>
                    <a:pt x="350033" y="788295"/>
                  </a:lnTo>
                  <a:lnTo>
                    <a:pt x="305390" y="780512"/>
                  </a:lnTo>
                  <a:lnTo>
                    <a:pt x="262611" y="767902"/>
                  </a:lnTo>
                  <a:lnTo>
                    <a:pt x="221990" y="750763"/>
                  </a:lnTo>
                  <a:lnTo>
                    <a:pt x="183827" y="729390"/>
                  </a:lnTo>
                  <a:lnTo>
                    <a:pt x="148418" y="704081"/>
                  </a:lnTo>
                  <a:lnTo>
                    <a:pt x="116062" y="675132"/>
                  </a:lnTo>
                  <a:lnTo>
                    <a:pt x="87054" y="642839"/>
                  </a:lnTo>
                  <a:lnTo>
                    <a:pt x="61693" y="607499"/>
                  </a:lnTo>
                  <a:lnTo>
                    <a:pt x="40277" y="569409"/>
                  </a:lnTo>
                  <a:lnTo>
                    <a:pt x="23102" y="528865"/>
                  </a:lnTo>
                  <a:lnTo>
                    <a:pt x="10465" y="486164"/>
                  </a:lnTo>
                  <a:lnTo>
                    <a:pt x="2666" y="441603"/>
                  </a:lnTo>
                  <a:lnTo>
                    <a:pt x="0" y="395477"/>
                  </a:lnTo>
                  <a:close/>
                </a:path>
              </a:pathLst>
            </a:custGeom>
            <a:ln w="9144">
              <a:solidFill>
                <a:srgbClr val="2C2CB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09115" y="5237988"/>
              <a:ext cx="9883140" cy="98601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26107" y="5169408"/>
              <a:ext cx="7819644" cy="978433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51787" y="5257800"/>
              <a:ext cx="9802367" cy="905256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1351788" y="1237634"/>
            <a:ext cx="9802495" cy="4743450"/>
          </a:xfrm>
          <a:prstGeom prst="rect">
            <a:avLst/>
          </a:prstGeom>
        </p:spPr>
        <p:txBody>
          <a:bodyPr wrap="square" lIns="0" tIns="219075" rIns="0" bIns="0" rtlCol="0" vert="horz">
            <a:spAutoFit/>
          </a:bodyPr>
          <a:lstStyle/>
          <a:p>
            <a:pPr marL="502920">
              <a:lnSpc>
                <a:spcPct val="100000"/>
              </a:lnSpc>
              <a:spcBef>
                <a:spcPts val="1725"/>
              </a:spcBef>
            </a:pPr>
            <a:r>
              <a:rPr dirty="0" sz="2400" b="1">
                <a:latin typeface="Candara"/>
                <a:cs typeface="Candara"/>
              </a:rPr>
              <a:t>Ethical</a:t>
            </a:r>
            <a:r>
              <a:rPr dirty="0" sz="2400" spc="-20" b="1">
                <a:latin typeface="Candara"/>
                <a:cs typeface="Candara"/>
              </a:rPr>
              <a:t> </a:t>
            </a:r>
            <a:r>
              <a:rPr dirty="0" sz="2400" spc="-10" b="1">
                <a:latin typeface="Candara"/>
                <a:cs typeface="Candara"/>
              </a:rPr>
              <a:t>Principles</a:t>
            </a:r>
            <a:endParaRPr sz="2400">
              <a:latin typeface="Candara"/>
              <a:cs typeface="Candara"/>
            </a:endParaRPr>
          </a:p>
          <a:p>
            <a:pPr marL="619760" indent="-121920">
              <a:lnSpc>
                <a:spcPct val="100000"/>
              </a:lnSpc>
              <a:spcBef>
                <a:spcPts val="955"/>
              </a:spcBef>
              <a:buClr>
                <a:srgbClr val="0092D0"/>
              </a:buClr>
              <a:buSzPct val="92857"/>
              <a:buChar char="•"/>
              <a:tabLst>
                <a:tab pos="619760" algn="l"/>
              </a:tabLst>
            </a:pPr>
            <a:r>
              <a:rPr dirty="0" sz="1400">
                <a:latin typeface="Candara"/>
                <a:cs typeface="Candara"/>
              </a:rPr>
              <a:t>Making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sure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not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to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unnecessarily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exclude</a:t>
            </a:r>
            <a:r>
              <a:rPr dirty="0" sz="1400" spc="-4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particular</a:t>
            </a:r>
            <a:r>
              <a:rPr dirty="0" sz="1400" spc="-3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participant</a:t>
            </a:r>
            <a:r>
              <a:rPr dirty="0" sz="1400" spc="-5">
                <a:latin typeface="Candara"/>
                <a:cs typeface="Candara"/>
              </a:rPr>
              <a:t> </a:t>
            </a:r>
            <a:r>
              <a:rPr dirty="0" sz="1400" spc="-10">
                <a:latin typeface="Candara"/>
                <a:cs typeface="Candara"/>
              </a:rPr>
              <a:t>populations.</a:t>
            </a:r>
            <a:endParaRPr sz="1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92D0"/>
              </a:buClr>
              <a:buFont typeface="Candara"/>
              <a:buChar char="•"/>
            </a:pPr>
            <a:endParaRPr sz="1950">
              <a:latin typeface="Candara"/>
              <a:cs typeface="Candara"/>
            </a:endParaRPr>
          </a:p>
          <a:p>
            <a:pPr marL="956944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latin typeface="Candara"/>
                <a:cs typeface="Candara"/>
              </a:rPr>
              <a:t>Informed</a:t>
            </a:r>
            <a:r>
              <a:rPr dirty="0" sz="2400" spc="-60" b="1">
                <a:latin typeface="Candara"/>
                <a:cs typeface="Candara"/>
              </a:rPr>
              <a:t> </a:t>
            </a:r>
            <a:r>
              <a:rPr dirty="0" sz="2400" spc="-10" b="1">
                <a:latin typeface="Candara"/>
                <a:cs typeface="Candara"/>
              </a:rPr>
              <a:t>Consent</a:t>
            </a:r>
            <a:endParaRPr sz="2400">
              <a:latin typeface="Candara"/>
              <a:cs typeface="Candara"/>
            </a:endParaRPr>
          </a:p>
          <a:p>
            <a:pPr lvl="1" marL="1131570" indent="-121920">
              <a:lnSpc>
                <a:spcPct val="100000"/>
              </a:lnSpc>
              <a:spcBef>
                <a:spcPts val="950"/>
              </a:spcBef>
              <a:buClr>
                <a:srgbClr val="0092D0"/>
              </a:buClr>
              <a:buSzPct val="92857"/>
              <a:buChar char="•"/>
              <a:tabLst>
                <a:tab pos="1131570" algn="l"/>
              </a:tabLst>
            </a:pPr>
            <a:r>
              <a:rPr dirty="0" sz="1400" spc="-10">
                <a:latin typeface="Candara"/>
                <a:cs typeface="Candara"/>
              </a:rPr>
              <a:t>Taking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into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consideration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relevant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aspects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of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the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 spc="-10">
                <a:latin typeface="Candara"/>
                <a:cs typeface="Candara"/>
              </a:rPr>
              <a:t>trial.</a:t>
            </a:r>
            <a:endParaRPr sz="1400">
              <a:latin typeface="Candara"/>
              <a:cs typeface="Candar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092D0"/>
              </a:buClr>
              <a:buFont typeface="Candara"/>
              <a:buChar char="•"/>
            </a:pPr>
            <a:endParaRPr sz="1450">
              <a:latin typeface="Candara"/>
              <a:cs typeface="Candara"/>
            </a:endParaRPr>
          </a:p>
          <a:p>
            <a:pPr marL="1096645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latin typeface="Candara"/>
                <a:cs typeface="Candara"/>
              </a:rPr>
              <a:t>IRB/IEC</a:t>
            </a:r>
            <a:r>
              <a:rPr dirty="0" sz="2400" spc="-40" b="1">
                <a:latin typeface="Candara"/>
                <a:cs typeface="Candara"/>
              </a:rPr>
              <a:t> </a:t>
            </a:r>
            <a:r>
              <a:rPr dirty="0" sz="2400" spc="-10" b="1">
                <a:latin typeface="Candara"/>
                <a:cs typeface="Candara"/>
              </a:rPr>
              <a:t>Review</a:t>
            </a:r>
            <a:endParaRPr sz="2400">
              <a:latin typeface="Candara"/>
              <a:cs typeface="Candara"/>
            </a:endParaRPr>
          </a:p>
          <a:p>
            <a:pPr lvl="2" marL="1271270" indent="-121920">
              <a:lnSpc>
                <a:spcPct val="100000"/>
              </a:lnSpc>
              <a:spcBef>
                <a:spcPts val="950"/>
              </a:spcBef>
              <a:buClr>
                <a:srgbClr val="0092D0"/>
              </a:buClr>
              <a:buSzPct val="92857"/>
              <a:buChar char="•"/>
              <a:tabLst>
                <a:tab pos="1271270" algn="l"/>
              </a:tabLst>
            </a:pPr>
            <a:r>
              <a:rPr dirty="0" sz="1400">
                <a:latin typeface="Candara"/>
                <a:cs typeface="Candara"/>
              </a:rPr>
              <a:t>Periodic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review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according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to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applicable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regulatory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 spc="-10">
                <a:latin typeface="Candara"/>
                <a:cs typeface="Candara"/>
              </a:rPr>
              <a:t>requirements.</a:t>
            </a:r>
            <a:endParaRPr sz="1400">
              <a:latin typeface="Candara"/>
              <a:cs typeface="Candara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  <a:buClr>
                <a:srgbClr val="0092D0"/>
              </a:buClr>
              <a:buFont typeface="Candara"/>
              <a:buChar char="•"/>
            </a:pPr>
            <a:endParaRPr sz="1150">
              <a:latin typeface="Candara"/>
              <a:cs typeface="Candara"/>
            </a:endParaRPr>
          </a:p>
          <a:p>
            <a:pPr marL="956944">
              <a:lnSpc>
                <a:spcPct val="100000"/>
              </a:lnSpc>
            </a:pPr>
            <a:r>
              <a:rPr dirty="0" sz="2400" spc="-10" b="1">
                <a:latin typeface="Candara"/>
                <a:cs typeface="Candara"/>
              </a:rPr>
              <a:t>Science</a:t>
            </a:r>
            <a:endParaRPr sz="2400">
              <a:latin typeface="Candara"/>
              <a:cs typeface="Candara"/>
            </a:endParaRPr>
          </a:p>
          <a:p>
            <a:pPr lvl="1" marL="1014730" marR="642620" indent="-5080">
              <a:lnSpc>
                <a:spcPts val="1540"/>
              </a:lnSpc>
              <a:spcBef>
                <a:spcPts val="1120"/>
              </a:spcBef>
              <a:buClr>
                <a:srgbClr val="0092D0"/>
              </a:buClr>
              <a:buSzPct val="92857"/>
              <a:buChar char="•"/>
              <a:tabLst>
                <a:tab pos="1131570" algn="l"/>
              </a:tabLst>
            </a:pPr>
            <a:r>
              <a:rPr dirty="0" sz="1400">
                <a:latin typeface="Candara"/>
                <a:cs typeface="Candara"/>
              </a:rPr>
              <a:t>	</a:t>
            </a:r>
            <a:r>
              <a:rPr dirty="0" sz="1400">
                <a:latin typeface="Candara"/>
                <a:cs typeface="Candara"/>
              </a:rPr>
              <a:t>Periodic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review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of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scientific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knowledge</a:t>
            </a:r>
            <a:r>
              <a:rPr dirty="0" sz="1400" spc="-4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and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approaches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to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determine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whether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modifications</a:t>
            </a:r>
            <a:r>
              <a:rPr dirty="0" sz="1400" spc="-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to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the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trial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 spc="-25">
                <a:latin typeface="Candara"/>
                <a:cs typeface="Candara"/>
              </a:rPr>
              <a:t>are </a:t>
            </a:r>
            <a:r>
              <a:rPr dirty="0" sz="1400" spc="-10">
                <a:latin typeface="Candara"/>
                <a:cs typeface="Candara"/>
              </a:rPr>
              <a:t>needed.</a:t>
            </a:r>
            <a:endParaRPr sz="1400">
              <a:latin typeface="Candara"/>
              <a:cs typeface="Candara"/>
            </a:endParaRPr>
          </a:p>
          <a:p>
            <a:pPr marL="502920">
              <a:lnSpc>
                <a:spcPct val="100000"/>
              </a:lnSpc>
              <a:spcBef>
                <a:spcPts val="760"/>
              </a:spcBef>
            </a:pPr>
            <a:r>
              <a:rPr dirty="0" sz="2400" b="1">
                <a:latin typeface="Candara"/>
                <a:cs typeface="Candara"/>
              </a:rPr>
              <a:t>Qualified</a:t>
            </a:r>
            <a:r>
              <a:rPr dirty="0" sz="2400" spc="-45" b="1">
                <a:latin typeface="Candara"/>
                <a:cs typeface="Candara"/>
              </a:rPr>
              <a:t> </a:t>
            </a:r>
            <a:r>
              <a:rPr dirty="0" sz="2400" spc="-10" b="1">
                <a:latin typeface="Candara"/>
                <a:cs typeface="Candara"/>
              </a:rPr>
              <a:t>Individuals</a:t>
            </a:r>
            <a:endParaRPr sz="2400">
              <a:latin typeface="Candara"/>
              <a:cs typeface="Candara"/>
            </a:endParaRPr>
          </a:p>
          <a:p>
            <a:pPr marL="677545" indent="-121285">
              <a:lnSpc>
                <a:spcPct val="100000"/>
              </a:lnSpc>
              <a:spcBef>
                <a:spcPts val="955"/>
              </a:spcBef>
              <a:buClr>
                <a:srgbClr val="0092D0"/>
              </a:buClr>
              <a:buSzPct val="92857"/>
              <a:buChar char="•"/>
              <a:tabLst>
                <a:tab pos="677545" algn="l"/>
              </a:tabLst>
            </a:pPr>
            <a:r>
              <a:rPr dirty="0" sz="1400">
                <a:latin typeface="Candara"/>
                <a:cs typeface="Candara"/>
              </a:rPr>
              <a:t>Individuals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with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different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expertise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and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training</a:t>
            </a:r>
            <a:r>
              <a:rPr dirty="0" sz="1400" spc="-1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may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be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needed</a:t>
            </a:r>
            <a:r>
              <a:rPr dirty="0" sz="1400" spc="-4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across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all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phases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of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a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clinical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 spc="-10">
                <a:latin typeface="Candara"/>
                <a:cs typeface="Candara"/>
              </a:rPr>
              <a:t>trial.</a:t>
            </a:r>
            <a:endParaRPr sz="1400">
              <a:latin typeface="Candara"/>
              <a:cs typeface="Candara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950975" y="5309615"/>
            <a:ext cx="802005" cy="802005"/>
            <a:chOff x="950975" y="5309615"/>
            <a:chExt cx="802005" cy="802005"/>
          </a:xfrm>
        </p:grpSpPr>
        <p:sp>
          <p:nvSpPr>
            <p:cNvPr id="30" name="object 30" descr=""/>
            <p:cNvSpPr/>
            <p:nvPr/>
          </p:nvSpPr>
          <p:spPr>
            <a:xfrm>
              <a:off x="955547" y="5314187"/>
              <a:ext cx="792480" cy="792480"/>
            </a:xfrm>
            <a:custGeom>
              <a:avLst/>
              <a:gdLst/>
              <a:ahLst/>
              <a:cxnLst/>
              <a:rect l="l" t="t" r="r" b="b"/>
              <a:pathLst>
                <a:path w="792480" h="792479">
                  <a:moveTo>
                    <a:pt x="396240" y="0"/>
                  </a:moveTo>
                  <a:lnTo>
                    <a:pt x="350030" y="2666"/>
                  </a:lnTo>
                  <a:lnTo>
                    <a:pt x="305386" y="10465"/>
                  </a:lnTo>
                  <a:lnTo>
                    <a:pt x="262606" y="23102"/>
                  </a:lnTo>
                  <a:lnTo>
                    <a:pt x="221985" y="40277"/>
                  </a:lnTo>
                  <a:lnTo>
                    <a:pt x="183822" y="61693"/>
                  </a:lnTo>
                  <a:lnTo>
                    <a:pt x="148413" y="87054"/>
                  </a:lnTo>
                  <a:lnTo>
                    <a:pt x="116057" y="116062"/>
                  </a:lnTo>
                  <a:lnTo>
                    <a:pt x="87050" y="148418"/>
                  </a:lnTo>
                  <a:lnTo>
                    <a:pt x="61690" y="183827"/>
                  </a:lnTo>
                  <a:lnTo>
                    <a:pt x="40274" y="221990"/>
                  </a:lnTo>
                  <a:lnTo>
                    <a:pt x="23100" y="262611"/>
                  </a:lnTo>
                  <a:lnTo>
                    <a:pt x="10465" y="305390"/>
                  </a:lnTo>
                  <a:lnTo>
                    <a:pt x="2665" y="350033"/>
                  </a:lnTo>
                  <a:lnTo>
                    <a:pt x="0" y="396240"/>
                  </a:lnTo>
                  <a:lnTo>
                    <a:pt x="2665" y="442449"/>
                  </a:lnTo>
                  <a:lnTo>
                    <a:pt x="10465" y="487093"/>
                  </a:lnTo>
                  <a:lnTo>
                    <a:pt x="23100" y="529873"/>
                  </a:lnTo>
                  <a:lnTo>
                    <a:pt x="40274" y="570494"/>
                  </a:lnTo>
                  <a:lnTo>
                    <a:pt x="61690" y="608657"/>
                  </a:lnTo>
                  <a:lnTo>
                    <a:pt x="87050" y="644066"/>
                  </a:lnTo>
                  <a:lnTo>
                    <a:pt x="116057" y="676422"/>
                  </a:lnTo>
                  <a:lnTo>
                    <a:pt x="148413" y="705429"/>
                  </a:lnTo>
                  <a:lnTo>
                    <a:pt x="183822" y="730789"/>
                  </a:lnTo>
                  <a:lnTo>
                    <a:pt x="221985" y="752205"/>
                  </a:lnTo>
                  <a:lnTo>
                    <a:pt x="262606" y="769379"/>
                  </a:lnTo>
                  <a:lnTo>
                    <a:pt x="305386" y="782014"/>
                  </a:lnTo>
                  <a:lnTo>
                    <a:pt x="350030" y="789814"/>
                  </a:lnTo>
                  <a:lnTo>
                    <a:pt x="396240" y="792480"/>
                  </a:lnTo>
                  <a:lnTo>
                    <a:pt x="442446" y="789814"/>
                  </a:lnTo>
                  <a:lnTo>
                    <a:pt x="487089" y="782014"/>
                  </a:lnTo>
                  <a:lnTo>
                    <a:pt x="529868" y="769379"/>
                  </a:lnTo>
                  <a:lnTo>
                    <a:pt x="570489" y="752205"/>
                  </a:lnTo>
                  <a:lnTo>
                    <a:pt x="608652" y="730789"/>
                  </a:lnTo>
                  <a:lnTo>
                    <a:pt x="644061" y="705429"/>
                  </a:lnTo>
                  <a:lnTo>
                    <a:pt x="676417" y="676422"/>
                  </a:lnTo>
                  <a:lnTo>
                    <a:pt x="705425" y="644066"/>
                  </a:lnTo>
                  <a:lnTo>
                    <a:pt x="730786" y="608657"/>
                  </a:lnTo>
                  <a:lnTo>
                    <a:pt x="752202" y="570494"/>
                  </a:lnTo>
                  <a:lnTo>
                    <a:pt x="769377" y="529873"/>
                  </a:lnTo>
                  <a:lnTo>
                    <a:pt x="782014" y="487093"/>
                  </a:lnTo>
                  <a:lnTo>
                    <a:pt x="789813" y="442449"/>
                  </a:lnTo>
                  <a:lnTo>
                    <a:pt x="792479" y="396240"/>
                  </a:lnTo>
                  <a:lnTo>
                    <a:pt x="789813" y="350033"/>
                  </a:lnTo>
                  <a:lnTo>
                    <a:pt x="782014" y="305390"/>
                  </a:lnTo>
                  <a:lnTo>
                    <a:pt x="769377" y="262611"/>
                  </a:lnTo>
                  <a:lnTo>
                    <a:pt x="752202" y="221990"/>
                  </a:lnTo>
                  <a:lnTo>
                    <a:pt x="730786" y="183827"/>
                  </a:lnTo>
                  <a:lnTo>
                    <a:pt x="705425" y="148418"/>
                  </a:lnTo>
                  <a:lnTo>
                    <a:pt x="676417" y="116062"/>
                  </a:lnTo>
                  <a:lnTo>
                    <a:pt x="644061" y="87054"/>
                  </a:lnTo>
                  <a:lnTo>
                    <a:pt x="608652" y="61693"/>
                  </a:lnTo>
                  <a:lnTo>
                    <a:pt x="570489" y="40277"/>
                  </a:lnTo>
                  <a:lnTo>
                    <a:pt x="529868" y="23102"/>
                  </a:lnTo>
                  <a:lnTo>
                    <a:pt x="487089" y="10465"/>
                  </a:lnTo>
                  <a:lnTo>
                    <a:pt x="442446" y="2666"/>
                  </a:lnTo>
                  <a:lnTo>
                    <a:pt x="396240" y="0"/>
                  </a:lnTo>
                  <a:close/>
                </a:path>
              </a:pathLst>
            </a:custGeom>
            <a:solidFill>
              <a:srgbClr val="0092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55547" y="5314187"/>
              <a:ext cx="792480" cy="792480"/>
            </a:xfrm>
            <a:custGeom>
              <a:avLst/>
              <a:gdLst/>
              <a:ahLst/>
              <a:cxnLst/>
              <a:rect l="l" t="t" r="r" b="b"/>
              <a:pathLst>
                <a:path w="792480" h="792479">
                  <a:moveTo>
                    <a:pt x="0" y="396240"/>
                  </a:moveTo>
                  <a:lnTo>
                    <a:pt x="2665" y="350033"/>
                  </a:lnTo>
                  <a:lnTo>
                    <a:pt x="10465" y="305390"/>
                  </a:lnTo>
                  <a:lnTo>
                    <a:pt x="23100" y="262611"/>
                  </a:lnTo>
                  <a:lnTo>
                    <a:pt x="40274" y="221990"/>
                  </a:lnTo>
                  <a:lnTo>
                    <a:pt x="61690" y="183827"/>
                  </a:lnTo>
                  <a:lnTo>
                    <a:pt x="87050" y="148418"/>
                  </a:lnTo>
                  <a:lnTo>
                    <a:pt x="116057" y="116062"/>
                  </a:lnTo>
                  <a:lnTo>
                    <a:pt x="148413" y="87054"/>
                  </a:lnTo>
                  <a:lnTo>
                    <a:pt x="183822" y="61693"/>
                  </a:lnTo>
                  <a:lnTo>
                    <a:pt x="221985" y="40277"/>
                  </a:lnTo>
                  <a:lnTo>
                    <a:pt x="262606" y="23102"/>
                  </a:lnTo>
                  <a:lnTo>
                    <a:pt x="305386" y="10465"/>
                  </a:lnTo>
                  <a:lnTo>
                    <a:pt x="350030" y="2666"/>
                  </a:lnTo>
                  <a:lnTo>
                    <a:pt x="396240" y="0"/>
                  </a:lnTo>
                  <a:lnTo>
                    <a:pt x="442446" y="2666"/>
                  </a:lnTo>
                  <a:lnTo>
                    <a:pt x="487089" y="10465"/>
                  </a:lnTo>
                  <a:lnTo>
                    <a:pt x="529868" y="23102"/>
                  </a:lnTo>
                  <a:lnTo>
                    <a:pt x="570489" y="40277"/>
                  </a:lnTo>
                  <a:lnTo>
                    <a:pt x="608652" y="61693"/>
                  </a:lnTo>
                  <a:lnTo>
                    <a:pt x="644061" y="87054"/>
                  </a:lnTo>
                  <a:lnTo>
                    <a:pt x="676417" y="116062"/>
                  </a:lnTo>
                  <a:lnTo>
                    <a:pt x="705425" y="148418"/>
                  </a:lnTo>
                  <a:lnTo>
                    <a:pt x="730786" y="183827"/>
                  </a:lnTo>
                  <a:lnTo>
                    <a:pt x="752202" y="221990"/>
                  </a:lnTo>
                  <a:lnTo>
                    <a:pt x="769377" y="262611"/>
                  </a:lnTo>
                  <a:lnTo>
                    <a:pt x="782014" y="305390"/>
                  </a:lnTo>
                  <a:lnTo>
                    <a:pt x="789813" y="350033"/>
                  </a:lnTo>
                  <a:lnTo>
                    <a:pt x="792479" y="396240"/>
                  </a:lnTo>
                  <a:lnTo>
                    <a:pt x="789813" y="442449"/>
                  </a:lnTo>
                  <a:lnTo>
                    <a:pt x="782014" y="487093"/>
                  </a:lnTo>
                  <a:lnTo>
                    <a:pt x="769377" y="529873"/>
                  </a:lnTo>
                  <a:lnTo>
                    <a:pt x="752202" y="570494"/>
                  </a:lnTo>
                  <a:lnTo>
                    <a:pt x="730786" y="608657"/>
                  </a:lnTo>
                  <a:lnTo>
                    <a:pt x="705425" y="644066"/>
                  </a:lnTo>
                  <a:lnTo>
                    <a:pt x="676417" y="676422"/>
                  </a:lnTo>
                  <a:lnTo>
                    <a:pt x="644061" y="705429"/>
                  </a:lnTo>
                  <a:lnTo>
                    <a:pt x="608652" y="730789"/>
                  </a:lnTo>
                  <a:lnTo>
                    <a:pt x="570489" y="752205"/>
                  </a:lnTo>
                  <a:lnTo>
                    <a:pt x="529868" y="769379"/>
                  </a:lnTo>
                  <a:lnTo>
                    <a:pt x="487089" y="782014"/>
                  </a:lnTo>
                  <a:lnTo>
                    <a:pt x="442446" y="789814"/>
                  </a:lnTo>
                  <a:lnTo>
                    <a:pt x="396240" y="792480"/>
                  </a:lnTo>
                  <a:lnTo>
                    <a:pt x="350030" y="789814"/>
                  </a:lnTo>
                  <a:lnTo>
                    <a:pt x="305386" y="782014"/>
                  </a:lnTo>
                  <a:lnTo>
                    <a:pt x="262606" y="769379"/>
                  </a:lnTo>
                  <a:lnTo>
                    <a:pt x="221985" y="752205"/>
                  </a:lnTo>
                  <a:lnTo>
                    <a:pt x="183822" y="730789"/>
                  </a:lnTo>
                  <a:lnTo>
                    <a:pt x="148413" y="705429"/>
                  </a:lnTo>
                  <a:lnTo>
                    <a:pt x="116057" y="676422"/>
                  </a:lnTo>
                  <a:lnTo>
                    <a:pt x="87050" y="644066"/>
                  </a:lnTo>
                  <a:lnTo>
                    <a:pt x="61690" y="608657"/>
                  </a:lnTo>
                  <a:lnTo>
                    <a:pt x="40274" y="570494"/>
                  </a:lnTo>
                  <a:lnTo>
                    <a:pt x="23100" y="529873"/>
                  </a:lnTo>
                  <a:lnTo>
                    <a:pt x="10465" y="487093"/>
                  </a:lnTo>
                  <a:lnTo>
                    <a:pt x="2665" y="442449"/>
                  </a:lnTo>
                  <a:lnTo>
                    <a:pt x="0" y="396240"/>
                  </a:lnTo>
                  <a:close/>
                </a:path>
              </a:pathLst>
            </a:custGeom>
            <a:ln w="9144">
              <a:solidFill>
                <a:srgbClr val="2C2CB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10888726" y="6415819"/>
            <a:ext cx="220345" cy="15875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z="900" spc="-25">
                <a:solidFill>
                  <a:srgbClr val="999999"/>
                </a:solidFill>
                <a:latin typeface="Arial"/>
                <a:cs typeface="Arial"/>
              </a:rPr>
              <a:t>21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7125" y="358597"/>
            <a:ext cx="755078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ICH</a:t>
            </a:r>
            <a:r>
              <a:rPr dirty="0" sz="4000" spc="-105"/>
              <a:t> </a:t>
            </a:r>
            <a:r>
              <a:rPr dirty="0" sz="4000"/>
              <a:t>E6</a:t>
            </a:r>
            <a:r>
              <a:rPr dirty="0" sz="4000" spc="-100"/>
              <a:t> </a:t>
            </a:r>
            <a:r>
              <a:rPr dirty="0" sz="4000"/>
              <a:t>R(3)</a:t>
            </a:r>
            <a:r>
              <a:rPr dirty="0" sz="4000" spc="-100"/>
              <a:t> </a:t>
            </a:r>
            <a:r>
              <a:rPr dirty="0" sz="4000"/>
              <a:t>Principles</a:t>
            </a:r>
            <a:r>
              <a:rPr dirty="0" sz="4000" spc="-50"/>
              <a:t> </a:t>
            </a:r>
            <a:r>
              <a:rPr dirty="0" sz="4000"/>
              <a:t>–</a:t>
            </a:r>
            <a:r>
              <a:rPr dirty="0" sz="4000" spc="-114"/>
              <a:t> </a:t>
            </a:r>
            <a:r>
              <a:rPr dirty="0" sz="4000"/>
              <a:t>Revised</a:t>
            </a:r>
            <a:r>
              <a:rPr dirty="0" sz="4000" spc="-85"/>
              <a:t> </a:t>
            </a:r>
            <a:r>
              <a:rPr dirty="0" sz="4000" spc="-25"/>
              <a:t>(2)</a:t>
            </a:r>
            <a:endParaRPr sz="4000"/>
          </a:p>
        </p:txBody>
      </p:sp>
      <p:grpSp>
        <p:nvGrpSpPr>
          <p:cNvPr id="3" name="object 3" descr=""/>
          <p:cNvGrpSpPr/>
          <p:nvPr/>
        </p:nvGrpSpPr>
        <p:grpSpPr>
          <a:xfrm>
            <a:off x="757491" y="1170406"/>
            <a:ext cx="9900285" cy="5338445"/>
            <a:chOff x="757491" y="1170406"/>
            <a:chExt cx="9900285" cy="5338445"/>
          </a:xfrm>
        </p:grpSpPr>
        <p:sp>
          <p:nvSpPr>
            <p:cNvPr id="4" name="object 4" descr=""/>
            <p:cNvSpPr/>
            <p:nvPr/>
          </p:nvSpPr>
          <p:spPr>
            <a:xfrm>
              <a:off x="762254" y="1253235"/>
              <a:ext cx="1103630" cy="5250815"/>
            </a:xfrm>
            <a:custGeom>
              <a:avLst/>
              <a:gdLst/>
              <a:ahLst/>
              <a:cxnLst/>
              <a:rect l="l" t="t" r="r" b="b"/>
              <a:pathLst>
                <a:path w="1103630" h="5250815">
                  <a:moveTo>
                    <a:pt x="15278" y="0"/>
                  </a:moveTo>
                  <a:lnTo>
                    <a:pt x="49267" y="34408"/>
                  </a:lnTo>
                  <a:lnTo>
                    <a:pt x="82717" y="69147"/>
                  </a:lnTo>
                  <a:lnTo>
                    <a:pt x="115627" y="104210"/>
                  </a:lnTo>
                  <a:lnTo>
                    <a:pt x="147998" y="139593"/>
                  </a:lnTo>
                  <a:lnTo>
                    <a:pt x="179830" y="175290"/>
                  </a:lnTo>
                  <a:lnTo>
                    <a:pt x="211122" y="211295"/>
                  </a:lnTo>
                  <a:lnTo>
                    <a:pt x="241874" y="247604"/>
                  </a:lnTo>
                  <a:lnTo>
                    <a:pt x="272088" y="284211"/>
                  </a:lnTo>
                  <a:lnTo>
                    <a:pt x="301761" y="321112"/>
                  </a:lnTo>
                  <a:lnTo>
                    <a:pt x="330895" y="358300"/>
                  </a:lnTo>
                  <a:lnTo>
                    <a:pt x="359490" y="395770"/>
                  </a:lnTo>
                  <a:lnTo>
                    <a:pt x="387545" y="433518"/>
                  </a:lnTo>
                  <a:lnTo>
                    <a:pt x="415061" y="471537"/>
                  </a:lnTo>
                  <a:lnTo>
                    <a:pt x="442038" y="509823"/>
                  </a:lnTo>
                  <a:lnTo>
                    <a:pt x="468474" y="548371"/>
                  </a:lnTo>
                  <a:lnTo>
                    <a:pt x="494372" y="587174"/>
                  </a:lnTo>
                  <a:lnTo>
                    <a:pt x="519730" y="626228"/>
                  </a:lnTo>
                  <a:lnTo>
                    <a:pt x="544548" y="665528"/>
                  </a:lnTo>
                  <a:lnTo>
                    <a:pt x="568827" y="705067"/>
                  </a:lnTo>
                  <a:lnTo>
                    <a:pt x="592567" y="744842"/>
                  </a:lnTo>
                  <a:lnTo>
                    <a:pt x="615767" y="784846"/>
                  </a:lnTo>
                  <a:lnTo>
                    <a:pt x="638428" y="825075"/>
                  </a:lnTo>
                  <a:lnTo>
                    <a:pt x="660549" y="865523"/>
                  </a:lnTo>
                  <a:lnTo>
                    <a:pt x="682131" y="906185"/>
                  </a:lnTo>
                  <a:lnTo>
                    <a:pt x="703173" y="947055"/>
                  </a:lnTo>
                  <a:lnTo>
                    <a:pt x="723676" y="988128"/>
                  </a:lnTo>
                  <a:lnTo>
                    <a:pt x="743639" y="1029400"/>
                  </a:lnTo>
                  <a:lnTo>
                    <a:pt x="763063" y="1070864"/>
                  </a:lnTo>
                  <a:lnTo>
                    <a:pt x="781948" y="1112515"/>
                  </a:lnTo>
                  <a:lnTo>
                    <a:pt x="800293" y="1154349"/>
                  </a:lnTo>
                  <a:lnTo>
                    <a:pt x="818098" y="1196360"/>
                  </a:lnTo>
                  <a:lnTo>
                    <a:pt x="835365" y="1238542"/>
                  </a:lnTo>
                  <a:lnTo>
                    <a:pt x="852091" y="1280890"/>
                  </a:lnTo>
                  <a:lnTo>
                    <a:pt x="868278" y="1323400"/>
                  </a:lnTo>
                  <a:lnTo>
                    <a:pt x="883926" y="1366065"/>
                  </a:lnTo>
                  <a:lnTo>
                    <a:pt x="899035" y="1408881"/>
                  </a:lnTo>
                  <a:lnTo>
                    <a:pt x="913603" y="1451842"/>
                  </a:lnTo>
                  <a:lnTo>
                    <a:pt x="927633" y="1494942"/>
                  </a:lnTo>
                  <a:lnTo>
                    <a:pt x="941123" y="1538178"/>
                  </a:lnTo>
                  <a:lnTo>
                    <a:pt x="954073" y="1581543"/>
                  </a:lnTo>
                  <a:lnTo>
                    <a:pt x="966485" y="1625032"/>
                  </a:lnTo>
                  <a:lnTo>
                    <a:pt x="978356" y="1668640"/>
                  </a:lnTo>
                  <a:lnTo>
                    <a:pt x="989688" y="1712361"/>
                  </a:lnTo>
                  <a:lnTo>
                    <a:pt x="1000481" y="1756191"/>
                  </a:lnTo>
                  <a:lnTo>
                    <a:pt x="1010734" y="1800123"/>
                  </a:lnTo>
                  <a:lnTo>
                    <a:pt x="1020448" y="1844153"/>
                  </a:lnTo>
                  <a:lnTo>
                    <a:pt x="1029623" y="1888276"/>
                  </a:lnTo>
                  <a:lnTo>
                    <a:pt x="1038258" y="1932486"/>
                  </a:lnTo>
                  <a:lnTo>
                    <a:pt x="1046353" y="1976778"/>
                  </a:lnTo>
                  <a:lnTo>
                    <a:pt x="1053909" y="2021146"/>
                  </a:lnTo>
                  <a:lnTo>
                    <a:pt x="1060926" y="2065586"/>
                  </a:lnTo>
                  <a:lnTo>
                    <a:pt x="1067403" y="2110091"/>
                  </a:lnTo>
                  <a:lnTo>
                    <a:pt x="1073341" y="2154658"/>
                  </a:lnTo>
                  <a:lnTo>
                    <a:pt x="1078739" y="2199280"/>
                  </a:lnTo>
                  <a:lnTo>
                    <a:pt x="1083598" y="2243952"/>
                  </a:lnTo>
                  <a:lnTo>
                    <a:pt x="1087917" y="2288669"/>
                  </a:lnTo>
                  <a:lnTo>
                    <a:pt x="1091697" y="2333426"/>
                  </a:lnTo>
                  <a:lnTo>
                    <a:pt x="1094938" y="2378217"/>
                  </a:lnTo>
                  <a:lnTo>
                    <a:pt x="1097639" y="2423037"/>
                  </a:lnTo>
                  <a:lnTo>
                    <a:pt x="1099801" y="2467881"/>
                  </a:lnTo>
                  <a:lnTo>
                    <a:pt x="1101423" y="2512744"/>
                  </a:lnTo>
                  <a:lnTo>
                    <a:pt x="1102506" y="2557620"/>
                  </a:lnTo>
                  <a:lnTo>
                    <a:pt x="1103049" y="2602503"/>
                  </a:lnTo>
                  <a:lnTo>
                    <a:pt x="1103053" y="2647390"/>
                  </a:lnTo>
                  <a:lnTo>
                    <a:pt x="1102517" y="2692274"/>
                  </a:lnTo>
                  <a:lnTo>
                    <a:pt x="1101442" y="2737150"/>
                  </a:lnTo>
                  <a:lnTo>
                    <a:pt x="1099828" y="2782013"/>
                  </a:lnTo>
                  <a:lnTo>
                    <a:pt x="1097674" y="2826858"/>
                  </a:lnTo>
                  <a:lnTo>
                    <a:pt x="1094981" y="2871678"/>
                  </a:lnTo>
                  <a:lnTo>
                    <a:pt x="1091748" y="2916470"/>
                  </a:lnTo>
                  <a:lnTo>
                    <a:pt x="1087976" y="2961228"/>
                  </a:lnTo>
                  <a:lnTo>
                    <a:pt x="1083664" y="3005946"/>
                  </a:lnTo>
                  <a:lnTo>
                    <a:pt x="1078813" y="3050620"/>
                  </a:lnTo>
                  <a:lnTo>
                    <a:pt x="1073423" y="3095243"/>
                  </a:lnTo>
                  <a:lnTo>
                    <a:pt x="1067493" y="3139811"/>
                  </a:lnTo>
                  <a:lnTo>
                    <a:pt x="1061024" y="3184319"/>
                  </a:lnTo>
                  <a:lnTo>
                    <a:pt x="1054015" y="3228760"/>
                  </a:lnTo>
                  <a:lnTo>
                    <a:pt x="1046467" y="3273130"/>
                  </a:lnTo>
                  <a:lnTo>
                    <a:pt x="1038379" y="3317424"/>
                  </a:lnTo>
                  <a:lnTo>
                    <a:pt x="1029752" y="3361636"/>
                  </a:lnTo>
                  <a:lnTo>
                    <a:pt x="1020586" y="3405762"/>
                  </a:lnTo>
                  <a:lnTo>
                    <a:pt x="1010880" y="3449794"/>
                  </a:lnTo>
                  <a:lnTo>
                    <a:pt x="1000634" y="3493730"/>
                  </a:lnTo>
                  <a:lnTo>
                    <a:pt x="989850" y="3537562"/>
                  </a:lnTo>
                  <a:lnTo>
                    <a:pt x="978525" y="3581286"/>
                  </a:lnTo>
                  <a:lnTo>
                    <a:pt x="966662" y="3624897"/>
                  </a:lnTo>
                  <a:lnTo>
                    <a:pt x="954259" y="3668390"/>
                  </a:lnTo>
                  <a:lnTo>
                    <a:pt x="941316" y="3711758"/>
                  </a:lnTo>
                  <a:lnTo>
                    <a:pt x="927834" y="3754997"/>
                  </a:lnTo>
                  <a:lnTo>
                    <a:pt x="913813" y="3798101"/>
                  </a:lnTo>
                  <a:lnTo>
                    <a:pt x="899252" y="3841066"/>
                  </a:lnTo>
                  <a:lnTo>
                    <a:pt x="884152" y="3883886"/>
                  </a:lnTo>
                  <a:lnTo>
                    <a:pt x="868512" y="3926555"/>
                  </a:lnTo>
                  <a:lnTo>
                    <a:pt x="852333" y="3969069"/>
                  </a:lnTo>
                  <a:lnTo>
                    <a:pt x="835615" y="4011422"/>
                  </a:lnTo>
                  <a:lnTo>
                    <a:pt x="818357" y="4053609"/>
                  </a:lnTo>
                  <a:lnTo>
                    <a:pt x="800560" y="4095624"/>
                  </a:lnTo>
                  <a:lnTo>
                    <a:pt x="782223" y="4137462"/>
                  </a:lnTo>
                  <a:lnTo>
                    <a:pt x="763347" y="4179119"/>
                  </a:lnTo>
                  <a:lnTo>
                    <a:pt x="743931" y="4220588"/>
                  </a:lnTo>
                  <a:lnTo>
                    <a:pt x="723976" y="4261865"/>
                  </a:lnTo>
                  <a:lnTo>
                    <a:pt x="703482" y="4302943"/>
                  </a:lnTo>
                  <a:lnTo>
                    <a:pt x="682448" y="4343819"/>
                  </a:lnTo>
                  <a:lnTo>
                    <a:pt x="660875" y="4384486"/>
                  </a:lnTo>
                  <a:lnTo>
                    <a:pt x="638762" y="4424940"/>
                  </a:lnTo>
                  <a:lnTo>
                    <a:pt x="616110" y="4465175"/>
                  </a:lnTo>
                  <a:lnTo>
                    <a:pt x="592919" y="4505185"/>
                  </a:lnTo>
                  <a:lnTo>
                    <a:pt x="569188" y="4544966"/>
                  </a:lnTo>
                  <a:lnTo>
                    <a:pt x="544917" y="4584512"/>
                  </a:lnTo>
                  <a:lnTo>
                    <a:pt x="520107" y="4623818"/>
                  </a:lnTo>
                  <a:lnTo>
                    <a:pt x="494758" y="4662879"/>
                  </a:lnTo>
                  <a:lnTo>
                    <a:pt x="468870" y="4701689"/>
                  </a:lnTo>
                  <a:lnTo>
                    <a:pt x="442442" y="4740244"/>
                  </a:lnTo>
                  <a:lnTo>
                    <a:pt x="415474" y="4778537"/>
                  </a:lnTo>
                  <a:lnTo>
                    <a:pt x="387967" y="4816563"/>
                  </a:lnTo>
                  <a:lnTo>
                    <a:pt x="359921" y="4854318"/>
                  </a:lnTo>
                  <a:lnTo>
                    <a:pt x="331335" y="4891796"/>
                  </a:lnTo>
                  <a:lnTo>
                    <a:pt x="302210" y="4928992"/>
                  </a:lnTo>
                  <a:lnTo>
                    <a:pt x="272546" y="4965900"/>
                  </a:lnTo>
                  <a:lnTo>
                    <a:pt x="242342" y="5002515"/>
                  </a:lnTo>
                  <a:lnTo>
                    <a:pt x="211599" y="5038833"/>
                  </a:lnTo>
                  <a:lnTo>
                    <a:pt x="180316" y="5074846"/>
                  </a:lnTo>
                  <a:lnTo>
                    <a:pt x="148494" y="5110551"/>
                  </a:lnTo>
                  <a:lnTo>
                    <a:pt x="116132" y="5145943"/>
                  </a:lnTo>
                  <a:lnTo>
                    <a:pt x="83231" y="5181014"/>
                  </a:lnTo>
                  <a:lnTo>
                    <a:pt x="49791" y="5215762"/>
                  </a:lnTo>
                  <a:lnTo>
                    <a:pt x="15811" y="5250180"/>
                  </a:lnTo>
                  <a:lnTo>
                    <a:pt x="15633" y="5250357"/>
                  </a:lnTo>
                  <a:lnTo>
                    <a:pt x="15455" y="5250548"/>
                  </a:lnTo>
                  <a:lnTo>
                    <a:pt x="15278" y="5250726"/>
                  </a:lnTo>
                  <a:lnTo>
                    <a:pt x="0" y="5235448"/>
                  </a:lnTo>
                  <a:lnTo>
                    <a:pt x="34056" y="5200965"/>
                  </a:lnTo>
                  <a:lnTo>
                    <a:pt x="67568" y="5166149"/>
                  </a:lnTo>
                  <a:lnTo>
                    <a:pt x="100536" y="5131006"/>
                  </a:lnTo>
                  <a:lnTo>
                    <a:pt x="132958" y="5095540"/>
                  </a:lnTo>
                  <a:lnTo>
                    <a:pt x="164836" y="5059757"/>
                  </a:lnTo>
                  <a:lnTo>
                    <a:pt x="196169" y="5023662"/>
                  </a:lnTo>
                  <a:lnTo>
                    <a:pt x="226957" y="4987261"/>
                  </a:lnTo>
                  <a:lnTo>
                    <a:pt x="257200" y="4950560"/>
                  </a:lnTo>
                  <a:lnTo>
                    <a:pt x="286898" y="4913562"/>
                  </a:lnTo>
                  <a:lnTo>
                    <a:pt x="316052" y="4876275"/>
                  </a:lnTo>
                  <a:lnTo>
                    <a:pt x="344661" y="4838703"/>
                  </a:lnTo>
                  <a:lnTo>
                    <a:pt x="372724" y="4800851"/>
                  </a:lnTo>
                  <a:lnTo>
                    <a:pt x="400244" y="4762725"/>
                  </a:lnTo>
                  <a:lnTo>
                    <a:pt x="427218" y="4724331"/>
                  </a:lnTo>
                  <a:lnTo>
                    <a:pt x="453647" y="4685673"/>
                  </a:lnTo>
                  <a:lnTo>
                    <a:pt x="479532" y="4646757"/>
                  </a:lnTo>
                  <a:lnTo>
                    <a:pt x="504872" y="4607589"/>
                  </a:lnTo>
                  <a:lnTo>
                    <a:pt x="529667" y="4568173"/>
                  </a:lnTo>
                  <a:lnTo>
                    <a:pt x="553917" y="4528516"/>
                  </a:lnTo>
                  <a:lnTo>
                    <a:pt x="577622" y="4488622"/>
                  </a:lnTo>
                  <a:lnTo>
                    <a:pt x="600783" y="4448497"/>
                  </a:lnTo>
                  <a:lnTo>
                    <a:pt x="623398" y="4408147"/>
                  </a:lnTo>
                  <a:lnTo>
                    <a:pt x="645469" y="4367576"/>
                  </a:lnTo>
                  <a:lnTo>
                    <a:pt x="666995" y="4326790"/>
                  </a:lnTo>
                  <a:lnTo>
                    <a:pt x="687976" y="4285795"/>
                  </a:lnTo>
                  <a:lnTo>
                    <a:pt x="708413" y="4244595"/>
                  </a:lnTo>
                  <a:lnTo>
                    <a:pt x="728304" y="4203196"/>
                  </a:lnTo>
                  <a:lnTo>
                    <a:pt x="747651" y="4161604"/>
                  </a:lnTo>
                  <a:lnTo>
                    <a:pt x="766453" y="4119824"/>
                  </a:lnTo>
                  <a:lnTo>
                    <a:pt x="784710" y="4077862"/>
                  </a:lnTo>
                  <a:lnTo>
                    <a:pt x="802422" y="4035721"/>
                  </a:lnTo>
                  <a:lnTo>
                    <a:pt x="819589" y="3993409"/>
                  </a:lnTo>
                  <a:lnTo>
                    <a:pt x="836212" y="3950931"/>
                  </a:lnTo>
                  <a:lnTo>
                    <a:pt x="852289" y="3908291"/>
                  </a:lnTo>
                  <a:lnTo>
                    <a:pt x="867822" y="3865495"/>
                  </a:lnTo>
                  <a:lnTo>
                    <a:pt x="882810" y="3822548"/>
                  </a:lnTo>
                  <a:lnTo>
                    <a:pt x="897253" y="3779457"/>
                  </a:lnTo>
                  <a:lnTo>
                    <a:pt x="911152" y="3736226"/>
                  </a:lnTo>
                  <a:lnTo>
                    <a:pt x="924505" y="3692860"/>
                  </a:lnTo>
                  <a:lnTo>
                    <a:pt x="937314" y="3649366"/>
                  </a:lnTo>
                  <a:lnTo>
                    <a:pt x="949577" y="3605747"/>
                  </a:lnTo>
                  <a:lnTo>
                    <a:pt x="961296" y="3562011"/>
                  </a:lnTo>
                  <a:lnTo>
                    <a:pt x="972470" y="3518161"/>
                  </a:lnTo>
                  <a:lnTo>
                    <a:pt x="983100" y="3474205"/>
                  </a:lnTo>
                  <a:lnTo>
                    <a:pt x="993184" y="3430146"/>
                  </a:lnTo>
                  <a:lnTo>
                    <a:pt x="1002724" y="3385990"/>
                  </a:lnTo>
                  <a:lnTo>
                    <a:pt x="1011718" y="3341742"/>
                  </a:lnTo>
                  <a:lnTo>
                    <a:pt x="1020168" y="3297409"/>
                  </a:lnTo>
                  <a:lnTo>
                    <a:pt x="1028073" y="3252995"/>
                  </a:lnTo>
                  <a:lnTo>
                    <a:pt x="1035434" y="3208506"/>
                  </a:lnTo>
                  <a:lnTo>
                    <a:pt x="1042249" y="3163947"/>
                  </a:lnTo>
                  <a:lnTo>
                    <a:pt x="1048519" y="3119323"/>
                  </a:lnTo>
                  <a:lnTo>
                    <a:pt x="1054245" y="3074641"/>
                  </a:lnTo>
                  <a:lnTo>
                    <a:pt x="1059426" y="3029904"/>
                  </a:lnTo>
                  <a:lnTo>
                    <a:pt x="1064062" y="2985119"/>
                  </a:lnTo>
                  <a:lnTo>
                    <a:pt x="1068153" y="2940291"/>
                  </a:lnTo>
                  <a:lnTo>
                    <a:pt x="1071699" y="2895425"/>
                  </a:lnTo>
                  <a:lnTo>
                    <a:pt x="1074701" y="2850527"/>
                  </a:lnTo>
                  <a:lnTo>
                    <a:pt x="1077157" y="2805602"/>
                  </a:lnTo>
                  <a:lnTo>
                    <a:pt x="1079069" y="2760656"/>
                  </a:lnTo>
                  <a:lnTo>
                    <a:pt x="1080436" y="2715693"/>
                  </a:lnTo>
                  <a:lnTo>
                    <a:pt x="1081258" y="2670719"/>
                  </a:lnTo>
                  <a:lnTo>
                    <a:pt x="1081535" y="2625740"/>
                  </a:lnTo>
                  <a:lnTo>
                    <a:pt x="1081267" y="2580761"/>
                  </a:lnTo>
                  <a:lnTo>
                    <a:pt x="1080454" y="2535788"/>
                  </a:lnTo>
                  <a:lnTo>
                    <a:pt x="1079097" y="2490824"/>
                  </a:lnTo>
                  <a:lnTo>
                    <a:pt x="1077195" y="2445877"/>
                  </a:lnTo>
                  <a:lnTo>
                    <a:pt x="1074747" y="2400952"/>
                  </a:lnTo>
                  <a:lnTo>
                    <a:pt x="1071755" y="2356053"/>
                  </a:lnTo>
                  <a:lnTo>
                    <a:pt x="1068218" y="2311186"/>
                  </a:lnTo>
                  <a:lnTo>
                    <a:pt x="1064137" y="2266357"/>
                  </a:lnTo>
                  <a:lnTo>
                    <a:pt x="1059510" y="2221571"/>
                  </a:lnTo>
                  <a:lnTo>
                    <a:pt x="1054339" y="2176833"/>
                  </a:lnTo>
                  <a:lnTo>
                    <a:pt x="1048622" y="2132149"/>
                  </a:lnTo>
                  <a:lnTo>
                    <a:pt x="1042361" y="2087523"/>
                  </a:lnTo>
                  <a:lnTo>
                    <a:pt x="1035555" y="2042962"/>
                  </a:lnTo>
                  <a:lnTo>
                    <a:pt x="1028204" y="1998471"/>
                  </a:lnTo>
                  <a:lnTo>
                    <a:pt x="1020308" y="1954055"/>
                  </a:lnTo>
                  <a:lnTo>
                    <a:pt x="1011868" y="1909720"/>
                  </a:lnTo>
                  <a:lnTo>
                    <a:pt x="1002882" y="1865470"/>
                  </a:lnTo>
                  <a:lnTo>
                    <a:pt x="993352" y="1821312"/>
                  </a:lnTo>
                  <a:lnTo>
                    <a:pt x="983276" y="1777250"/>
                  </a:lnTo>
                  <a:lnTo>
                    <a:pt x="972656" y="1733291"/>
                  </a:lnTo>
                  <a:lnTo>
                    <a:pt x="961491" y="1689438"/>
                  </a:lnTo>
                  <a:lnTo>
                    <a:pt x="949781" y="1645699"/>
                  </a:lnTo>
                  <a:lnTo>
                    <a:pt x="937526" y="1602077"/>
                  </a:lnTo>
                  <a:lnTo>
                    <a:pt x="924727" y="1558579"/>
                  </a:lnTo>
                  <a:lnTo>
                    <a:pt x="911382" y="1515210"/>
                  </a:lnTo>
                  <a:lnTo>
                    <a:pt x="897493" y="1471975"/>
                  </a:lnTo>
                  <a:lnTo>
                    <a:pt x="883059" y="1428880"/>
                  </a:lnTo>
                  <a:lnTo>
                    <a:pt x="868080" y="1385930"/>
                  </a:lnTo>
                  <a:lnTo>
                    <a:pt x="852555" y="1343130"/>
                  </a:lnTo>
                  <a:lnTo>
                    <a:pt x="836487" y="1300485"/>
                  </a:lnTo>
                  <a:lnTo>
                    <a:pt x="819873" y="1258002"/>
                  </a:lnTo>
                  <a:lnTo>
                    <a:pt x="802714" y="1215686"/>
                  </a:lnTo>
                  <a:lnTo>
                    <a:pt x="785011" y="1173541"/>
                  </a:lnTo>
                  <a:lnTo>
                    <a:pt x="766762" y="1131573"/>
                  </a:lnTo>
                  <a:lnTo>
                    <a:pt x="747969" y="1089788"/>
                  </a:lnTo>
                  <a:lnTo>
                    <a:pt x="728631" y="1048191"/>
                  </a:lnTo>
                  <a:lnTo>
                    <a:pt x="708748" y="1006787"/>
                  </a:lnTo>
                  <a:lnTo>
                    <a:pt x="688320" y="965582"/>
                  </a:lnTo>
                  <a:lnTo>
                    <a:pt x="667347" y="924581"/>
                  </a:lnTo>
                  <a:lnTo>
                    <a:pt x="645829" y="883790"/>
                  </a:lnTo>
                  <a:lnTo>
                    <a:pt x="623767" y="843213"/>
                  </a:lnTo>
                  <a:lnTo>
                    <a:pt x="601159" y="802856"/>
                  </a:lnTo>
                  <a:lnTo>
                    <a:pt x="578007" y="762725"/>
                  </a:lnTo>
                  <a:lnTo>
                    <a:pt x="554310" y="722825"/>
                  </a:lnTo>
                  <a:lnTo>
                    <a:pt x="530068" y="683162"/>
                  </a:lnTo>
                  <a:lnTo>
                    <a:pt x="505281" y="643740"/>
                  </a:lnTo>
                  <a:lnTo>
                    <a:pt x="479949" y="604565"/>
                  </a:lnTo>
                  <a:lnTo>
                    <a:pt x="454072" y="565642"/>
                  </a:lnTo>
                  <a:lnTo>
                    <a:pt x="427650" y="526977"/>
                  </a:lnTo>
                  <a:lnTo>
                    <a:pt x="400684" y="488576"/>
                  </a:lnTo>
                  <a:lnTo>
                    <a:pt x="373172" y="450443"/>
                  </a:lnTo>
                  <a:lnTo>
                    <a:pt x="345116" y="412584"/>
                  </a:lnTo>
                  <a:lnTo>
                    <a:pt x="316515" y="375004"/>
                  </a:lnTo>
                  <a:lnTo>
                    <a:pt x="287368" y="337708"/>
                  </a:lnTo>
                  <a:lnTo>
                    <a:pt x="257677" y="300703"/>
                  </a:lnTo>
                  <a:lnTo>
                    <a:pt x="227441" y="263993"/>
                  </a:lnTo>
                  <a:lnTo>
                    <a:pt x="196661" y="227584"/>
                  </a:lnTo>
                  <a:lnTo>
                    <a:pt x="165335" y="191482"/>
                  </a:lnTo>
                  <a:lnTo>
                    <a:pt x="133464" y="155690"/>
                  </a:lnTo>
                  <a:lnTo>
                    <a:pt x="101049" y="120216"/>
                  </a:lnTo>
                  <a:lnTo>
                    <a:pt x="68088" y="85064"/>
                  </a:lnTo>
                  <a:lnTo>
                    <a:pt x="34583" y="50239"/>
                  </a:lnTo>
                  <a:lnTo>
                    <a:pt x="533" y="15748"/>
                  </a:lnTo>
                  <a:lnTo>
                    <a:pt x="355" y="15621"/>
                  </a:lnTo>
                  <a:lnTo>
                    <a:pt x="177" y="15366"/>
                  </a:lnTo>
                  <a:lnTo>
                    <a:pt x="0" y="15239"/>
                  </a:lnTo>
                  <a:lnTo>
                    <a:pt x="15278" y="0"/>
                  </a:lnTo>
                  <a:close/>
                </a:path>
              </a:pathLst>
            </a:custGeom>
            <a:ln w="9144">
              <a:solidFill>
                <a:srgbClr val="21219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6004" y="1239024"/>
              <a:ext cx="9101328" cy="91286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3684" y="1170406"/>
              <a:ext cx="7388352" cy="97843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8676" y="1258823"/>
              <a:ext cx="9020556" cy="832103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2260473" y="1049716"/>
            <a:ext cx="7039609" cy="931544"/>
          </a:xfrm>
          <a:prstGeom prst="rect">
            <a:avLst/>
          </a:prstGeom>
        </p:spPr>
        <p:txBody>
          <a:bodyPr wrap="square" lIns="0" tIns="218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dirty="0" sz="2400" spc="-10" b="1">
                <a:latin typeface="Candara"/>
                <a:cs typeface="Candara"/>
              </a:rPr>
              <a:t>Quality</a:t>
            </a:r>
            <a:endParaRPr sz="2400">
              <a:latin typeface="Candara"/>
              <a:cs typeface="Candara"/>
            </a:endParaRPr>
          </a:p>
          <a:p>
            <a:pPr marL="129539" indent="-121920">
              <a:lnSpc>
                <a:spcPct val="100000"/>
              </a:lnSpc>
              <a:spcBef>
                <a:spcPts val="950"/>
              </a:spcBef>
              <a:buClr>
                <a:srgbClr val="0092D0"/>
              </a:buClr>
              <a:buSzPct val="92857"/>
              <a:buChar char="•"/>
              <a:tabLst>
                <a:tab pos="129539" algn="l"/>
              </a:tabLst>
            </a:pPr>
            <a:r>
              <a:rPr dirty="0" sz="1400">
                <a:latin typeface="Candara"/>
                <a:cs typeface="Candara"/>
              </a:rPr>
              <a:t>The</a:t>
            </a:r>
            <a:r>
              <a:rPr dirty="0" sz="1400" spc="-3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quality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and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amount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of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the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information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generated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should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support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good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decision</a:t>
            </a:r>
            <a:r>
              <a:rPr dirty="0" sz="1400" spc="-5">
                <a:latin typeface="Candara"/>
                <a:cs typeface="Candara"/>
              </a:rPr>
              <a:t> </a:t>
            </a:r>
            <a:r>
              <a:rPr dirty="0" sz="1400" spc="-10">
                <a:latin typeface="Candara"/>
                <a:cs typeface="Candara"/>
              </a:rPr>
              <a:t>making.</a:t>
            </a:r>
            <a:endParaRPr sz="1400">
              <a:latin typeface="Candara"/>
              <a:cs typeface="Candar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734377" y="1144333"/>
            <a:ext cx="9964420" cy="2550160"/>
            <a:chOff x="734377" y="1144333"/>
            <a:chExt cx="9964420" cy="2550160"/>
          </a:xfrm>
        </p:grpSpPr>
        <p:sp>
          <p:nvSpPr>
            <p:cNvPr id="10" name="object 10" descr=""/>
            <p:cNvSpPr/>
            <p:nvPr/>
          </p:nvSpPr>
          <p:spPr>
            <a:xfrm>
              <a:off x="739140" y="1149096"/>
              <a:ext cx="1156970" cy="1123315"/>
            </a:xfrm>
            <a:custGeom>
              <a:avLst/>
              <a:gdLst/>
              <a:ahLst/>
              <a:cxnLst/>
              <a:rect l="l" t="t" r="r" b="b"/>
              <a:pathLst>
                <a:path w="1156970" h="1123314">
                  <a:moveTo>
                    <a:pt x="578357" y="0"/>
                  </a:moveTo>
                  <a:lnTo>
                    <a:pt x="528455" y="2061"/>
                  </a:lnTo>
                  <a:lnTo>
                    <a:pt x="479731" y="8133"/>
                  </a:lnTo>
                  <a:lnTo>
                    <a:pt x="432359" y="18048"/>
                  </a:lnTo>
                  <a:lnTo>
                    <a:pt x="386513" y="31636"/>
                  </a:lnTo>
                  <a:lnTo>
                    <a:pt x="342367" y="48729"/>
                  </a:lnTo>
                  <a:lnTo>
                    <a:pt x="300094" y="69157"/>
                  </a:lnTo>
                  <a:lnTo>
                    <a:pt x="259868" y="92754"/>
                  </a:lnTo>
                  <a:lnTo>
                    <a:pt x="221862" y="119349"/>
                  </a:lnTo>
                  <a:lnTo>
                    <a:pt x="186251" y="148775"/>
                  </a:lnTo>
                  <a:lnTo>
                    <a:pt x="153207" y="180862"/>
                  </a:lnTo>
                  <a:lnTo>
                    <a:pt x="122904" y="215442"/>
                  </a:lnTo>
                  <a:lnTo>
                    <a:pt x="95516" y="252347"/>
                  </a:lnTo>
                  <a:lnTo>
                    <a:pt x="71217" y="291407"/>
                  </a:lnTo>
                  <a:lnTo>
                    <a:pt x="50179" y="332454"/>
                  </a:lnTo>
                  <a:lnTo>
                    <a:pt x="32577" y="375320"/>
                  </a:lnTo>
                  <a:lnTo>
                    <a:pt x="18585" y="419835"/>
                  </a:lnTo>
                  <a:lnTo>
                    <a:pt x="8375" y="465832"/>
                  </a:lnTo>
                  <a:lnTo>
                    <a:pt x="2122" y="513141"/>
                  </a:lnTo>
                  <a:lnTo>
                    <a:pt x="0" y="561593"/>
                  </a:lnTo>
                  <a:lnTo>
                    <a:pt x="2122" y="610046"/>
                  </a:lnTo>
                  <a:lnTo>
                    <a:pt x="8375" y="657355"/>
                  </a:lnTo>
                  <a:lnTo>
                    <a:pt x="18585" y="703352"/>
                  </a:lnTo>
                  <a:lnTo>
                    <a:pt x="32577" y="747867"/>
                  </a:lnTo>
                  <a:lnTo>
                    <a:pt x="50179" y="790733"/>
                  </a:lnTo>
                  <a:lnTo>
                    <a:pt x="71217" y="831780"/>
                  </a:lnTo>
                  <a:lnTo>
                    <a:pt x="95516" y="870840"/>
                  </a:lnTo>
                  <a:lnTo>
                    <a:pt x="122904" y="907745"/>
                  </a:lnTo>
                  <a:lnTo>
                    <a:pt x="153207" y="942325"/>
                  </a:lnTo>
                  <a:lnTo>
                    <a:pt x="186251" y="974412"/>
                  </a:lnTo>
                  <a:lnTo>
                    <a:pt x="221862" y="1003838"/>
                  </a:lnTo>
                  <a:lnTo>
                    <a:pt x="259868" y="1030433"/>
                  </a:lnTo>
                  <a:lnTo>
                    <a:pt x="300094" y="1054030"/>
                  </a:lnTo>
                  <a:lnTo>
                    <a:pt x="342367" y="1074458"/>
                  </a:lnTo>
                  <a:lnTo>
                    <a:pt x="386513" y="1091551"/>
                  </a:lnTo>
                  <a:lnTo>
                    <a:pt x="432359" y="1105139"/>
                  </a:lnTo>
                  <a:lnTo>
                    <a:pt x="479731" y="1115054"/>
                  </a:lnTo>
                  <a:lnTo>
                    <a:pt x="528455" y="1121126"/>
                  </a:lnTo>
                  <a:lnTo>
                    <a:pt x="578357" y="1123188"/>
                  </a:lnTo>
                  <a:lnTo>
                    <a:pt x="628259" y="1121126"/>
                  </a:lnTo>
                  <a:lnTo>
                    <a:pt x="676981" y="1115054"/>
                  </a:lnTo>
                  <a:lnTo>
                    <a:pt x="724352" y="1105139"/>
                  </a:lnTo>
                  <a:lnTo>
                    <a:pt x="770197" y="1091551"/>
                  </a:lnTo>
                  <a:lnTo>
                    <a:pt x="814343" y="1074458"/>
                  </a:lnTo>
                  <a:lnTo>
                    <a:pt x="856615" y="1054030"/>
                  </a:lnTo>
                  <a:lnTo>
                    <a:pt x="896841" y="1030433"/>
                  </a:lnTo>
                  <a:lnTo>
                    <a:pt x="934847" y="1003838"/>
                  </a:lnTo>
                  <a:lnTo>
                    <a:pt x="970459" y="974412"/>
                  </a:lnTo>
                  <a:lnTo>
                    <a:pt x="1003504" y="942325"/>
                  </a:lnTo>
                  <a:lnTo>
                    <a:pt x="1033807" y="907745"/>
                  </a:lnTo>
                  <a:lnTo>
                    <a:pt x="1061196" y="870840"/>
                  </a:lnTo>
                  <a:lnTo>
                    <a:pt x="1085496" y="831780"/>
                  </a:lnTo>
                  <a:lnTo>
                    <a:pt x="1106534" y="790733"/>
                  </a:lnTo>
                  <a:lnTo>
                    <a:pt x="1124136" y="747867"/>
                  </a:lnTo>
                  <a:lnTo>
                    <a:pt x="1138129" y="703352"/>
                  </a:lnTo>
                  <a:lnTo>
                    <a:pt x="1148339" y="657355"/>
                  </a:lnTo>
                  <a:lnTo>
                    <a:pt x="1154592" y="610046"/>
                  </a:lnTo>
                  <a:lnTo>
                    <a:pt x="1156716" y="561593"/>
                  </a:lnTo>
                  <a:lnTo>
                    <a:pt x="1154592" y="513141"/>
                  </a:lnTo>
                  <a:lnTo>
                    <a:pt x="1148339" y="465832"/>
                  </a:lnTo>
                  <a:lnTo>
                    <a:pt x="1138129" y="419835"/>
                  </a:lnTo>
                  <a:lnTo>
                    <a:pt x="1124136" y="375320"/>
                  </a:lnTo>
                  <a:lnTo>
                    <a:pt x="1106534" y="332454"/>
                  </a:lnTo>
                  <a:lnTo>
                    <a:pt x="1085496" y="291407"/>
                  </a:lnTo>
                  <a:lnTo>
                    <a:pt x="1061196" y="252347"/>
                  </a:lnTo>
                  <a:lnTo>
                    <a:pt x="1033807" y="215442"/>
                  </a:lnTo>
                  <a:lnTo>
                    <a:pt x="1003504" y="180862"/>
                  </a:lnTo>
                  <a:lnTo>
                    <a:pt x="970459" y="148775"/>
                  </a:lnTo>
                  <a:lnTo>
                    <a:pt x="934847" y="119349"/>
                  </a:lnTo>
                  <a:lnTo>
                    <a:pt x="896841" y="92754"/>
                  </a:lnTo>
                  <a:lnTo>
                    <a:pt x="856615" y="69157"/>
                  </a:lnTo>
                  <a:lnTo>
                    <a:pt x="814343" y="48729"/>
                  </a:lnTo>
                  <a:lnTo>
                    <a:pt x="770197" y="31636"/>
                  </a:lnTo>
                  <a:lnTo>
                    <a:pt x="724352" y="18048"/>
                  </a:lnTo>
                  <a:lnTo>
                    <a:pt x="676981" y="8133"/>
                  </a:lnTo>
                  <a:lnTo>
                    <a:pt x="628259" y="2061"/>
                  </a:lnTo>
                  <a:lnTo>
                    <a:pt x="578357" y="0"/>
                  </a:lnTo>
                  <a:close/>
                </a:path>
              </a:pathLst>
            </a:custGeom>
            <a:solidFill>
              <a:srgbClr val="0092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39140" y="1149096"/>
              <a:ext cx="1156970" cy="1123315"/>
            </a:xfrm>
            <a:custGeom>
              <a:avLst/>
              <a:gdLst/>
              <a:ahLst/>
              <a:cxnLst/>
              <a:rect l="l" t="t" r="r" b="b"/>
              <a:pathLst>
                <a:path w="1156970" h="1123314">
                  <a:moveTo>
                    <a:pt x="0" y="561593"/>
                  </a:moveTo>
                  <a:lnTo>
                    <a:pt x="2122" y="513141"/>
                  </a:lnTo>
                  <a:lnTo>
                    <a:pt x="8375" y="465832"/>
                  </a:lnTo>
                  <a:lnTo>
                    <a:pt x="18585" y="419835"/>
                  </a:lnTo>
                  <a:lnTo>
                    <a:pt x="32577" y="375320"/>
                  </a:lnTo>
                  <a:lnTo>
                    <a:pt x="50179" y="332454"/>
                  </a:lnTo>
                  <a:lnTo>
                    <a:pt x="71217" y="291407"/>
                  </a:lnTo>
                  <a:lnTo>
                    <a:pt x="95516" y="252347"/>
                  </a:lnTo>
                  <a:lnTo>
                    <a:pt x="122904" y="215442"/>
                  </a:lnTo>
                  <a:lnTo>
                    <a:pt x="153207" y="180862"/>
                  </a:lnTo>
                  <a:lnTo>
                    <a:pt x="186251" y="148775"/>
                  </a:lnTo>
                  <a:lnTo>
                    <a:pt x="221862" y="119349"/>
                  </a:lnTo>
                  <a:lnTo>
                    <a:pt x="259868" y="92754"/>
                  </a:lnTo>
                  <a:lnTo>
                    <a:pt x="300094" y="69157"/>
                  </a:lnTo>
                  <a:lnTo>
                    <a:pt x="342367" y="48729"/>
                  </a:lnTo>
                  <a:lnTo>
                    <a:pt x="386513" y="31636"/>
                  </a:lnTo>
                  <a:lnTo>
                    <a:pt x="432359" y="18048"/>
                  </a:lnTo>
                  <a:lnTo>
                    <a:pt x="479731" y="8133"/>
                  </a:lnTo>
                  <a:lnTo>
                    <a:pt x="528455" y="2061"/>
                  </a:lnTo>
                  <a:lnTo>
                    <a:pt x="578357" y="0"/>
                  </a:lnTo>
                  <a:lnTo>
                    <a:pt x="628259" y="2061"/>
                  </a:lnTo>
                  <a:lnTo>
                    <a:pt x="676981" y="8133"/>
                  </a:lnTo>
                  <a:lnTo>
                    <a:pt x="724352" y="18048"/>
                  </a:lnTo>
                  <a:lnTo>
                    <a:pt x="770197" y="31636"/>
                  </a:lnTo>
                  <a:lnTo>
                    <a:pt x="814343" y="48729"/>
                  </a:lnTo>
                  <a:lnTo>
                    <a:pt x="856615" y="69157"/>
                  </a:lnTo>
                  <a:lnTo>
                    <a:pt x="896841" y="92754"/>
                  </a:lnTo>
                  <a:lnTo>
                    <a:pt x="934847" y="119349"/>
                  </a:lnTo>
                  <a:lnTo>
                    <a:pt x="970459" y="148775"/>
                  </a:lnTo>
                  <a:lnTo>
                    <a:pt x="1003504" y="180862"/>
                  </a:lnTo>
                  <a:lnTo>
                    <a:pt x="1033807" y="215442"/>
                  </a:lnTo>
                  <a:lnTo>
                    <a:pt x="1061196" y="252347"/>
                  </a:lnTo>
                  <a:lnTo>
                    <a:pt x="1085496" y="291407"/>
                  </a:lnTo>
                  <a:lnTo>
                    <a:pt x="1106534" y="332454"/>
                  </a:lnTo>
                  <a:lnTo>
                    <a:pt x="1124136" y="375320"/>
                  </a:lnTo>
                  <a:lnTo>
                    <a:pt x="1138129" y="419835"/>
                  </a:lnTo>
                  <a:lnTo>
                    <a:pt x="1148339" y="465832"/>
                  </a:lnTo>
                  <a:lnTo>
                    <a:pt x="1154592" y="513141"/>
                  </a:lnTo>
                  <a:lnTo>
                    <a:pt x="1156716" y="561593"/>
                  </a:lnTo>
                  <a:lnTo>
                    <a:pt x="1154592" y="610046"/>
                  </a:lnTo>
                  <a:lnTo>
                    <a:pt x="1148339" y="657355"/>
                  </a:lnTo>
                  <a:lnTo>
                    <a:pt x="1138129" y="703352"/>
                  </a:lnTo>
                  <a:lnTo>
                    <a:pt x="1124136" y="747867"/>
                  </a:lnTo>
                  <a:lnTo>
                    <a:pt x="1106534" y="790733"/>
                  </a:lnTo>
                  <a:lnTo>
                    <a:pt x="1085496" y="831780"/>
                  </a:lnTo>
                  <a:lnTo>
                    <a:pt x="1061196" y="870840"/>
                  </a:lnTo>
                  <a:lnTo>
                    <a:pt x="1033807" y="907745"/>
                  </a:lnTo>
                  <a:lnTo>
                    <a:pt x="1003504" y="942325"/>
                  </a:lnTo>
                  <a:lnTo>
                    <a:pt x="970459" y="974412"/>
                  </a:lnTo>
                  <a:lnTo>
                    <a:pt x="934847" y="1003838"/>
                  </a:lnTo>
                  <a:lnTo>
                    <a:pt x="896841" y="1030433"/>
                  </a:lnTo>
                  <a:lnTo>
                    <a:pt x="856615" y="1054030"/>
                  </a:lnTo>
                  <a:lnTo>
                    <a:pt x="814343" y="1074458"/>
                  </a:lnTo>
                  <a:lnTo>
                    <a:pt x="770197" y="1091551"/>
                  </a:lnTo>
                  <a:lnTo>
                    <a:pt x="724352" y="1105139"/>
                  </a:lnTo>
                  <a:lnTo>
                    <a:pt x="676981" y="1115054"/>
                  </a:lnTo>
                  <a:lnTo>
                    <a:pt x="628259" y="1121126"/>
                  </a:lnTo>
                  <a:lnTo>
                    <a:pt x="578357" y="1123188"/>
                  </a:lnTo>
                  <a:lnTo>
                    <a:pt x="528455" y="1121126"/>
                  </a:lnTo>
                  <a:lnTo>
                    <a:pt x="479731" y="1115054"/>
                  </a:lnTo>
                  <a:lnTo>
                    <a:pt x="432359" y="1105139"/>
                  </a:lnTo>
                  <a:lnTo>
                    <a:pt x="386513" y="1091551"/>
                  </a:lnTo>
                  <a:lnTo>
                    <a:pt x="342367" y="1074458"/>
                  </a:lnTo>
                  <a:lnTo>
                    <a:pt x="300094" y="1054030"/>
                  </a:lnTo>
                  <a:lnTo>
                    <a:pt x="259868" y="1030433"/>
                  </a:lnTo>
                  <a:lnTo>
                    <a:pt x="221862" y="1003838"/>
                  </a:lnTo>
                  <a:lnTo>
                    <a:pt x="186251" y="974412"/>
                  </a:lnTo>
                  <a:lnTo>
                    <a:pt x="153207" y="942325"/>
                  </a:lnTo>
                  <a:lnTo>
                    <a:pt x="122904" y="907745"/>
                  </a:lnTo>
                  <a:lnTo>
                    <a:pt x="95516" y="870840"/>
                  </a:lnTo>
                  <a:lnTo>
                    <a:pt x="71217" y="831780"/>
                  </a:lnTo>
                  <a:lnTo>
                    <a:pt x="50179" y="790733"/>
                  </a:lnTo>
                  <a:lnTo>
                    <a:pt x="32577" y="747867"/>
                  </a:lnTo>
                  <a:lnTo>
                    <a:pt x="18585" y="703352"/>
                  </a:lnTo>
                  <a:lnTo>
                    <a:pt x="8375" y="657355"/>
                  </a:lnTo>
                  <a:lnTo>
                    <a:pt x="2122" y="610046"/>
                  </a:lnTo>
                  <a:lnTo>
                    <a:pt x="0" y="561593"/>
                  </a:lnTo>
                  <a:close/>
                </a:path>
              </a:pathLst>
            </a:custGeom>
            <a:ln w="9144">
              <a:solidFill>
                <a:srgbClr val="2C2CB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7068" y="2165604"/>
              <a:ext cx="9011412" cy="149961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74748" y="2097024"/>
              <a:ext cx="8382000" cy="159715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9740" y="2185416"/>
              <a:ext cx="8930640" cy="1418843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2390648" y="1976943"/>
            <a:ext cx="7993380" cy="1550670"/>
          </a:xfrm>
          <a:prstGeom prst="rect">
            <a:avLst/>
          </a:prstGeom>
        </p:spPr>
        <p:txBody>
          <a:bodyPr wrap="square" lIns="0" tIns="218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dirty="0" sz="2400" spc="-10" b="1">
                <a:latin typeface="Candara"/>
                <a:cs typeface="Candara"/>
              </a:rPr>
              <a:t>Protocol</a:t>
            </a:r>
            <a:endParaRPr sz="2400">
              <a:latin typeface="Candara"/>
              <a:cs typeface="Candara"/>
            </a:endParaRPr>
          </a:p>
          <a:p>
            <a:pPr marL="127000" marR="5080" indent="-5080">
              <a:lnSpc>
                <a:spcPts val="1540"/>
              </a:lnSpc>
              <a:spcBef>
                <a:spcPts val="1120"/>
              </a:spcBef>
              <a:buClr>
                <a:srgbClr val="0092D0"/>
              </a:buClr>
              <a:buSzPct val="92857"/>
              <a:buChar char="•"/>
              <a:tabLst>
                <a:tab pos="243840" algn="l"/>
              </a:tabLst>
            </a:pPr>
            <a:r>
              <a:rPr dirty="0" sz="1400">
                <a:latin typeface="Candara"/>
                <a:cs typeface="Candara"/>
              </a:rPr>
              <a:t>	</a:t>
            </a:r>
            <a:r>
              <a:rPr dirty="0" sz="1400">
                <a:latin typeface="Candara"/>
                <a:cs typeface="Candara"/>
              </a:rPr>
              <a:t>A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 spc="-10">
                <a:latin typeface="Candara"/>
                <a:cs typeface="Candara"/>
              </a:rPr>
              <a:t>well-</a:t>
            </a:r>
            <a:r>
              <a:rPr dirty="0" sz="1400">
                <a:latin typeface="Candara"/>
                <a:cs typeface="Candara"/>
              </a:rPr>
              <a:t>designed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trial</a:t>
            </a:r>
            <a:r>
              <a:rPr dirty="0" sz="1400" spc="-1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protocol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is</a:t>
            </a:r>
            <a:r>
              <a:rPr dirty="0" sz="1400" spc="-1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fundamental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to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the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protection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of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participants</a:t>
            </a:r>
            <a:r>
              <a:rPr dirty="0" sz="1400" spc="-1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and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for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the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generation</a:t>
            </a:r>
            <a:r>
              <a:rPr dirty="0" sz="1400" spc="-5">
                <a:latin typeface="Candara"/>
                <a:cs typeface="Candara"/>
              </a:rPr>
              <a:t> </a:t>
            </a:r>
            <a:r>
              <a:rPr dirty="0" sz="1400" spc="-25">
                <a:latin typeface="Candara"/>
                <a:cs typeface="Candara"/>
              </a:rPr>
              <a:t>of </a:t>
            </a:r>
            <a:r>
              <a:rPr dirty="0" sz="1400">
                <a:latin typeface="Candara"/>
                <a:cs typeface="Candara"/>
              </a:rPr>
              <a:t>reliable</a:t>
            </a:r>
            <a:r>
              <a:rPr dirty="0" sz="1400" spc="-40">
                <a:latin typeface="Candara"/>
                <a:cs typeface="Candara"/>
              </a:rPr>
              <a:t> </a:t>
            </a:r>
            <a:r>
              <a:rPr dirty="0" sz="1400" spc="-10">
                <a:latin typeface="Candara"/>
                <a:cs typeface="Candara"/>
              </a:rPr>
              <a:t>results.</a:t>
            </a:r>
            <a:endParaRPr sz="1400">
              <a:latin typeface="Candara"/>
              <a:cs typeface="Candara"/>
            </a:endParaRPr>
          </a:p>
          <a:p>
            <a:pPr marL="127000" marR="493395" indent="-5080">
              <a:lnSpc>
                <a:spcPts val="1540"/>
              </a:lnSpc>
              <a:spcBef>
                <a:spcPts val="254"/>
              </a:spcBef>
              <a:buClr>
                <a:srgbClr val="0092D0"/>
              </a:buClr>
              <a:buSzPct val="92857"/>
              <a:buChar char="•"/>
              <a:tabLst>
                <a:tab pos="243840" algn="l"/>
              </a:tabLst>
            </a:pPr>
            <a:r>
              <a:rPr dirty="0" sz="1400">
                <a:latin typeface="Candara"/>
                <a:cs typeface="Candara"/>
              </a:rPr>
              <a:t>	</a:t>
            </a:r>
            <a:r>
              <a:rPr dirty="0" sz="1400">
                <a:latin typeface="Candara"/>
                <a:cs typeface="Candara"/>
              </a:rPr>
              <a:t>The</a:t>
            </a:r>
            <a:r>
              <a:rPr dirty="0" sz="1400" spc="-3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protocol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and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other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documents</a:t>
            </a:r>
            <a:r>
              <a:rPr dirty="0" sz="1400" spc="-3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(e.g.,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statistical</a:t>
            </a:r>
            <a:r>
              <a:rPr dirty="0" sz="1400" spc="-1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analysis</a:t>
            </a:r>
            <a:r>
              <a:rPr dirty="0" sz="1400" spc="-1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plan,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data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management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plan)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for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 spc="-10">
                <a:latin typeface="Candara"/>
                <a:cs typeface="Candara"/>
              </a:rPr>
              <a:t>trial </a:t>
            </a:r>
            <a:r>
              <a:rPr dirty="0" sz="1400">
                <a:latin typeface="Candara"/>
                <a:cs typeface="Candara"/>
              </a:rPr>
              <a:t>execution</a:t>
            </a:r>
            <a:r>
              <a:rPr dirty="0" sz="1400" spc="-4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should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be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clear,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concise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and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operationally </a:t>
            </a:r>
            <a:r>
              <a:rPr dirty="0" sz="1400" spc="-10">
                <a:latin typeface="Candara"/>
                <a:cs typeface="Candara"/>
              </a:rPr>
              <a:t>feasible.</a:t>
            </a:r>
            <a:endParaRPr sz="1400">
              <a:latin typeface="Candara"/>
              <a:cs typeface="Candara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153477" y="2299525"/>
            <a:ext cx="9665970" cy="3049905"/>
            <a:chOff x="1153477" y="2299525"/>
            <a:chExt cx="9665970" cy="3049905"/>
          </a:xfrm>
        </p:grpSpPr>
        <p:sp>
          <p:nvSpPr>
            <p:cNvPr id="17" name="object 17" descr=""/>
            <p:cNvSpPr/>
            <p:nvPr/>
          </p:nvSpPr>
          <p:spPr>
            <a:xfrm>
              <a:off x="1158239" y="2304288"/>
              <a:ext cx="1100455" cy="1125220"/>
            </a:xfrm>
            <a:custGeom>
              <a:avLst/>
              <a:gdLst/>
              <a:ahLst/>
              <a:cxnLst/>
              <a:rect l="l" t="t" r="r" b="b"/>
              <a:pathLst>
                <a:path w="1100455" h="1125220">
                  <a:moveTo>
                    <a:pt x="550164" y="0"/>
                  </a:moveTo>
                  <a:lnTo>
                    <a:pt x="502702" y="2063"/>
                  </a:lnTo>
                  <a:lnTo>
                    <a:pt x="456360" y="8142"/>
                  </a:lnTo>
                  <a:lnTo>
                    <a:pt x="411303" y="18067"/>
                  </a:lnTo>
                  <a:lnTo>
                    <a:pt x="367696" y="31670"/>
                  </a:lnTo>
                  <a:lnTo>
                    <a:pt x="325704" y="48781"/>
                  </a:lnTo>
                  <a:lnTo>
                    <a:pt x="285493" y="69233"/>
                  </a:lnTo>
                  <a:lnTo>
                    <a:pt x="247227" y="92857"/>
                  </a:lnTo>
                  <a:lnTo>
                    <a:pt x="211073" y="119484"/>
                  </a:lnTo>
                  <a:lnTo>
                    <a:pt x="177196" y="148946"/>
                  </a:lnTo>
                  <a:lnTo>
                    <a:pt x="145760" y="181073"/>
                  </a:lnTo>
                  <a:lnTo>
                    <a:pt x="116932" y="215698"/>
                  </a:lnTo>
                  <a:lnTo>
                    <a:pt x="90876" y="252651"/>
                  </a:lnTo>
                  <a:lnTo>
                    <a:pt x="67758" y="291764"/>
                  </a:lnTo>
                  <a:lnTo>
                    <a:pt x="47743" y="332868"/>
                  </a:lnTo>
                  <a:lnTo>
                    <a:pt x="30996" y="375795"/>
                  </a:lnTo>
                  <a:lnTo>
                    <a:pt x="17683" y="420376"/>
                  </a:lnTo>
                  <a:lnTo>
                    <a:pt x="7969" y="466442"/>
                  </a:lnTo>
                  <a:lnTo>
                    <a:pt x="2019" y="513825"/>
                  </a:lnTo>
                  <a:lnTo>
                    <a:pt x="0" y="562356"/>
                  </a:lnTo>
                  <a:lnTo>
                    <a:pt x="2019" y="610886"/>
                  </a:lnTo>
                  <a:lnTo>
                    <a:pt x="7969" y="658269"/>
                  </a:lnTo>
                  <a:lnTo>
                    <a:pt x="17683" y="704335"/>
                  </a:lnTo>
                  <a:lnTo>
                    <a:pt x="30996" y="748916"/>
                  </a:lnTo>
                  <a:lnTo>
                    <a:pt x="47743" y="791843"/>
                  </a:lnTo>
                  <a:lnTo>
                    <a:pt x="67758" y="832947"/>
                  </a:lnTo>
                  <a:lnTo>
                    <a:pt x="90876" y="872060"/>
                  </a:lnTo>
                  <a:lnTo>
                    <a:pt x="116932" y="909013"/>
                  </a:lnTo>
                  <a:lnTo>
                    <a:pt x="145760" y="943638"/>
                  </a:lnTo>
                  <a:lnTo>
                    <a:pt x="177196" y="975765"/>
                  </a:lnTo>
                  <a:lnTo>
                    <a:pt x="211073" y="1005227"/>
                  </a:lnTo>
                  <a:lnTo>
                    <a:pt x="247227" y="1031854"/>
                  </a:lnTo>
                  <a:lnTo>
                    <a:pt x="285493" y="1055478"/>
                  </a:lnTo>
                  <a:lnTo>
                    <a:pt x="325704" y="1075930"/>
                  </a:lnTo>
                  <a:lnTo>
                    <a:pt x="367696" y="1093041"/>
                  </a:lnTo>
                  <a:lnTo>
                    <a:pt x="411303" y="1106644"/>
                  </a:lnTo>
                  <a:lnTo>
                    <a:pt x="456360" y="1116569"/>
                  </a:lnTo>
                  <a:lnTo>
                    <a:pt x="502702" y="1122648"/>
                  </a:lnTo>
                  <a:lnTo>
                    <a:pt x="550164" y="1124712"/>
                  </a:lnTo>
                  <a:lnTo>
                    <a:pt x="597625" y="1122648"/>
                  </a:lnTo>
                  <a:lnTo>
                    <a:pt x="643967" y="1116569"/>
                  </a:lnTo>
                  <a:lnTo>
                    <a:pt x="689024" y="1106644"/>
                  </a:lnTo>
                  <a:lnTo>
                    <a:pt x="732631" y="1093041"/>
                  </a:lnTo>
                  <a:lnTo>
                    <a:pt x="774623" y="1075930"/>
                  </a:lnTo>
                  <a:lnTo>
                    <a:pt x="814834" y="1055478"/>
                  </a:lnTo>
                  <a:lnTo>
                    <a:pt x="853100" y="1031854"/>
                  </a:lnTo>
                  <a:lnTo>
                    <a:pt x="889254" y="1005227"/>
                  </a:lnTo>
                  <a:lnTo>
                    <a:pt x="923131" y="975765"/>
                  </a:lnTo>
                  <a:lnTo>
                    <a:pt x="954567" y="943638"/>
                  </a:lnTo>
                  <a:lnTo>
                    <a:pt x="983395" y="909013"/>
                  </a:lnTo>
                  <a:lnTo>
                    <a:pt x="1009451" y="872060"/>
                  </a:lnTo>
                  <a:lnTo>
                    <a:pt x="1032569" y="832947"/>
                  </a:lnTo>
                  <a:lnTo>
                    <a:pt x="1052584" y="791843"/>
                  </a:lnTo>
                  <a:lnTo>
                    <a:pt x="1069331" y="748916"/>
                  </a:lnTo>
                  <a:lnTo>
                    <a:pt x="1082644" y="704335"/>
                  </a:lnTo>
                  <a:lnTo>
                    <a:pt x="1092358" y="658269"/>
                  </a:lnTo>
                  <a:lnTo>
                    <a:pt x="1098308" y="610886"/>
                  </a:lnTo>
                  <a:lnTo>
                    <a:pt x="1100328" y="562356"/>
                  </a:lnTo>
                  <a:lnTo>
                    <a:pt x="1098308" y="513825"/>
                  </a:lnTo>
                  <a:lnTo>
                    <a:pt x="1092358" y="466442"/>
                  </a:lnTo>
                  <a:lnTo>
                    <a:pt x="1082644" y="420376"/>
                  </a:lnTo>
                  <a:lnTo>
                    <a:pt x="1069331" y="375795"/>
                  </a:lnTo>
                  <a:lnTo>
                    <a:pt x="1052584" y="332868"/>
                  </a:lnTo>
                  <a:lnTo>
                    <a:pt x="1032569" y="291764"/>
                  </a:lnTo>
                  <a:lnTo>
                    <a:pt x="1009451" y="252651"/>
                  </a:lnTo>
                  <a:lnTo>
                    <a:pt x="983395" y="215698"/>
                  </a:lnTo>
                  <a:lnTo>
                    <a:pt x="954567" y="181073"/>
                  </a:lnTo>
                  <a:lnTo>
                    <a:pt x="923131" y="148946"/>
                  </a:lnTo>
                  <a:lnTo>
                    <a:pt x="889254" y="119484"/>
                  </a:lnTo>
                  <a:lnTo>
                    <a:pt x="853100" y="92857"/>
                  </a:lnTo>
                  <a:lnTo>
                    <a:pt x="814834" y="69233"/>
                  </a:lnTo>
                  <a:lnTo>
                    <a:pt x="774623" y="48781"/>
                  </a:lnTo>
                  <a:lnTo>
                    <a:pt x="732631" y="31670"/>
                  </a:lnTo>
                  <a:lnTo>
                    <a:pt x="689024" y="18067"/>
                  </a:lnTo>
                  <a:lnTo>
                    <a:pt x="643967" y="8142"/>
                  </a:lnTo>
                  <a:lnTo>
                    <a:pt x="597625" y="2063"/>
                  </a:lnTo>
                  <a:lnTo>
                    <a:pt x="550164" y="0"/>
                  </a:lnTo>
                  <a:close/>
                </a:path>
              </a:pathLst>
            </a:custGeom>
            <a:solidFill>
              <a:srgbClr val="0092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158239" y="2304288"/>
              <a:ext cx="1100455" cy="1125220"/>
            </a:xfrm>
            <a:custGeom>
              <a:avLst/>
              <a:gdLst/>
              <a:ahLst/>
              <a:cxnLst/>
              <a:rect l="l" t="t" r="r" b="b"/>
              <a:pathLst>
                <a:path w="1100455" h="1125220">
                  <a:moveTo>
                    <a:pt x="0" y="562356"/>
                  </a:moveTo>
                  <a:lnTo>
                    <a:pt x="2019" y="513825"/>
                  </a:lnTo>
                  <a:lnTo>
                    <a:pt x="7969" y="466442"/>
                  </a:lnTo>
                  <a:lnTo>
                    <a:pt x="17683" y="420376"/>
                  </a:lnTo>
                  <a:lnTo>
                    <a:pt x="30996" y="375795"/>
                  </a:lnTo>
                  <a:lnTo>
                    <a:pt x="47743" y="332868"/>
                  </a:lnTo>
                  <a:lnTo>
                    <a:pt x="67758" y="291764"/>
                  </a:lnTo>
                  <a:lnTo>
                    <a:pt x="90876" y="252651"/>
                  </a:lnTo>
                  <a:lnTo>
                    <a:pt x="116932" y="215698"/>
                  </a:lnTo>
                  <a:lnTo>
                    <a:pt x="145760" y="181073"/>
                  </a:lnTo>
                  <a:lnTo>
                    <a:pt x="177196" y="148946"/>
                  </a:lnTo>
                  <a:lnTo>
                    <a:pt x="211073" y="119484"/>
                  </a:lnTo>
                  <a:lnTo>
                    <a:pt x="247227" y="92857"/>
                  </a:lnTo>
                  <a:lnTo>
                    <a:pt x="285493" y="69233"/>
                  </a:lnTo>
                  <a:lnTo>
                    <a:pt x="325704" y="48781"/>
                  </a:lnTo>
                  <a:lnTo>
                    <a:pt x="367696" y="31670"/>
                  </a:lnTo>
                  <a:lnTo>
                    <a:pt x="411303" y="18067"/>
                  </a:lnTo>
                  <a:lnTo>
                    <a:pt x="456360" y="8142"/>
                  </a:lnTo>
                  <a:lnTo>
                    <a:pt x="502702" y="2063"/>
                  </a:lnTo>
                  <a:lnTo>
                    <a:pt x="550164" y="0"/>
                  </a:lnTo>
                  <a:lnTo>
                    <a:pt x="597625" y="2063"/>
                  </a:lnTo>
                  <a:lnTo>
                    <a:pt x="643967" y="8142"/>
                  </a:lnTo>
                  <a:lnTo>
                    <a:pt x="689024" y="18067"/>
                  </a:lnTo>
                  <a:lnTo>
                    <a:pt x="732631" y="31670"/>
                  </a:lnTo>
                  <a:lnTo>
                    <a:pt x="774623" y="48781"/>
                  </a:lnTo>
                  <a:lnTo>
                    <a:pt x="814834" y="69233"/>
                  </a:lnTo>
                  <a:lnTo>
                    <a:pt x="853100" y="92857"/>
                  </a:lnTo>
                  <a:lnTo>
                    <a:pt x="889254" y="119484"/>
                  </a:lnTo>
                  <a:lnTo>
                    <a:pt x="923131" y="148946"/>
                  </a:lnTo>
                  <a:lnTo>
                    <a:pt x="954567" y="181073"/>
                  </a:lnTo>
                  <a:lnTo>
                    <a:pt x="983395" y="215698"/>
                  </a:lnTo>
                  <a:lnTo>
                    <a:pt x="1009451" y="252651"/>
                  </a:lnTo>
                  <a:lnTo>
                    <a:pt x="1032569" y="291764"/>
                  </a:lnTo>
                  <a:lnTo>
                    <a:pt x="1052584" y="332868"/>
                  </a:lnTo>
                  <a:lnTo>
                    <a:pt x="1069331" y="375795"/>
                  </a:lnTo>
                  <a:lnTo>
                    <a:pt x="1082644" y="420376"/>
                  </a:lnTo>
                  <a:lnTo>
                    <a:pt x="1092358" y="466442"/>
                  </a:lnTo>
                  <a:lnTo>
                    <a:pt x="1098308" y="513825"/>
                  </a:lnTo>
                  <a:lnTo>
                    <a:pt x="1100328" y="562356"/>
                  </a:lnTo>
                  <a:lnTo>
                    <a:pt x="1098308" y="610886"/>
                  </a:lnTo>
                  <a:lnTo>
                    <a:pt x="1092358" y="658269"/>
                  </a:lnTo>
                  <a:lnTo>
                    <a:pt x="1082644" y="704335"/>
                  </a:lnTo>
                  <a:lnTo>
                    <a:pt x="1069331" y="748916"/>
                  </a:lnTo>
                  <a:lnTo>
                    <a:pt x="1052584" y="791843"/>
                  </a:lnTo>
                  <a:lnTo>
                    <a:pt x="1032569" y="832947"/>
                  </a:lnTo>
                  <a:lnTo>
                    <a:pt x="1009451" y="872060"/>
                  </a:lnTo>
                  <a:lnTo>
                    <a:pt x="983395" y="909013"/>
                  </a:lnTo>
                  <a:lnTo>
                    <a:pt x="954567" y="943638"/>
                  </a:lnTo>
                  <a:lnTo>
                    <a:pt x="923131" y="975765"/>
                  </a:lnTo>
                  <a:lnTo>
                    <a:pt x="889254" y="1005227"/>
                  </a:lnTo>
                  <a:lnTo>
                    <a:pt x="853100" y="1031854"/>
                  </a:lnTo>
                  <a:lnTo>
                    <a:pt x="814834" y="1055478"/>
                  </a:lnTo>
                  <a:lnTo>
                    <a:pt x="774623" y="1075930"/>
                  </a:lnTo>
                  <a:lnTo>
                    <a:pt x="732631" y="1093041"/>
                  </a:lnTo>
                  <a:lnTo>
                    <a:pt x="689024" y="1106644"/>
                  </a:lnTo>
                  <a:lnTo>
                    <a:pt x="643967" y="1116569"/>
                  </a:lnTo>
                  <a:lnTo>
                    <a:pt x="597625" y="1122648"/>
                  </a:lnTo>
                  <a:lnTo>
                    <a:pt x="550164" y="1124712"/>
                  </a:lnTo>
                  <a:lnTo>
                    <a:pt x="502702" y="1122648"/>
                  </a:lnTo>
                  <a:lnTo>
                    <a:pt x="456360" y="1116569"/>
                  </a:lnTo>
                  <a:lnTo>
                    <a:pt x="411303" y="1106644"/>
                  </a:lnTo>
                  <a:lnTo>
                    <a:pt x="367696" y="1093041"/>
                  </a:lnTo>
                  <a:lnTo>
                    <a:pt x="325704" y="1075930"/>
                  </a:lnTo>
                  <a:lnTo>
                    <a:pt x="285493" y="1055478"/>
                  </a:lnTo>
                  <a:lnTo>
                    <a:pt x="247227" y="1031854"/>
                  </a:lnTo>
                  <a:lnTo>
                    <a:pt x="211073" y="1005227"/>
                  </a:lnTo>
                  <a:lnTo>
                    <a:pt x="177196" y="975765"/>
                  </a:lnTo>
                  <a:lnTo>
                    <a:pt x="145760" y="943638"/>
                  </a:lnTo>
                  <a:lnTo>
                    <a:pt x="116932" y="909013"/>
                  </a:lnTo>
                  <a:lnTo>
                    <a:pt x="90876" y="872060"/>
                  </a:lnTo>
                  <a:lnTo>
                    <a:pt x="67758" y="832947"/>
                  </a:lnTo>
                  <a:lnTo>
                    <a:pt x="47743" y="791843"/>
                  </a:lnTo>
                  <a:lnTo>
                    <a:pt x="30996" y="748916"/>
                  </a:lnTo>
                  <a:lnTo>
                    <a:pt x="17683" y="704335"/>
                  </a:lnTo>
                  <a:lnTo>
                    <a:pt x="7969" y="658269"/>
                  </a:lnTo>
                  <a:lnTo>
                    <a:pt x="2019" y="610886"/>
                  </a:lnTo>
                  <a:lnTo>
                    <a:pt x="0" y="562356"/>
                  </a:lnTo>
                  <a:close/>
                </a:path>
              </a:pathLst>
            </a:custGeom>
            <a:ln w="9144">
              <a:solidFill>
                <a:srgbClr val="2C2CB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56587" y="3593591"/>
              <a:ext cx="9115044" cy="171754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44267" y="3525012"/>
              <a:ext cx="8674608" cy="182422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99259" y="3613404"/>
              <a:ext cx="9034272" cy="1636776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2359914" y="3404931"/>
            <a:ext cx="8285480" cy="1778000"/>
          </a:xfrm>
          <a:prstGeom prst="rect">
            <a:avLst/>
          </a:prstGeom>
        </p:spPr>
        <p:txBody>
          <a:bodyPr wrap="square" lIns="0" tIns="218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dirty="0" sz="2400" b="1">
                <a:latin typeface="Candara"/>
                <a:cs typeface="Candara"/>
              </a:rPr>
              <a:t>Reliable</a:t>
            </a:r>
            <a:r>
              <a:rPr dirty="0" sz="2400" spc="-35" b="1">
                <a:latin typeface="Candara"/>
                <a:cs typeface="Candara"/>
              </a:rPr>
              <a:t> </a:t>
            </a:r>
            <a:r>
              <a:rPr dirty="0" sz="2400" spc="-10" b="1">
                <a:latin typeface="Candara"/>
                <a:cs typeface="Candara"/>
              </a:rPr>
              <a:t>Results</a:t>
            </a:r>
            <a:endParaRPr sz="2400">
              <a:latin typeface="Candara"/>
              <a:cs typeface="Candara"/>
            </a:endParaRPr>
          </a:p>
          <a:p>
            <a:pPr marL="187325" indent="-121920">
              <a:lnSpc>
                <a:spcPct val="100000"/>
              </a:lnSpc>
              <a:spcBef>
                <a:spcPts val="950"/>
              </a:spcBef>
              <a:buClr>
                <a:srgbClr val="0092D0"/>
              </a:buClr>
              <a:buSzPct val="92857"/>
              <a:buChar char="•"/>
              <a:tabLst>
                <a:tab pos="187325" algn="l"/>
              </a:tabLst>
            </a:pPr>
            <a:r>
              <a:rPr dirty="0" sz="1400" spc="-10">
                <a:latin typeface="Candara"/>
                <a:cs typeface="Candara"/>
              </a:rPr>
              <a:t>Trial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processes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should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support</a:t>
            </a:r>
            <a:r>
              <a:rPr dirty="0" sz="1400" spc="-3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the</a:t>
            </a:r>
            <a:r>
              <a:rPr dirty="0" sz="1400" spc="-1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key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trial</a:t>
            </a:r>
            <a:r>
              <a:rPr dirty="0" sz="1400" spc="-10">
                <a:latin typeface="Candara"/>
                <a:cs typeface="Candara"/>
              </a:rPr>
              <a:t> objectives.</a:t>
            </a:r>
            <a:endParaRPr sz="1400">
              <a:latin typeface="Candara"/>
              <a:cs typeface="Candara"/>
            </a:endParaRPr>
          </a:p>
          <a:p>
            <a:pPr marL="187325" indent="-121920">
              <a:lnSpc>
                <a:spcPts val="1610"/>
              </a:lnSpc>
              <a:spcBef>
                <a:spcPts val="120"/>
              </a:spcBef>
              <a:buClr>
                <a:srgbClr val="0092D0"/>
              </a:buClr>
              <a:buSzPct val="92857"/>
              <a:buChar char="•"/>
              <a:tabLst>
                <a:tab pos="187325" algn="l"/>
              </a:tabLst>
            </a:pPr>
            <a:r>
              <a:rPr dirty="0" sz="1400">
                <a:latin typeface="Candara"/>
                <a:cs typeface="Candara"/>
              </a:rPr>
              <a:t>Clinical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trials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should</a:t>
            </a:r>
            <a:r>
              <a:rPr dirty="0" sz="1400" spc="-5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incorporate</a:t>
            </a:r>
            <a:r>
              <a:rPr dirty="0" sz="1400" spc="-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efficient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and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well-controlled</a:t>
            </a:r>
            <a:r>
              <a:rPr dirty="0" sz="1400" spc="-4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processes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for</a:t>
            </a:r>
            <a:r>
              <a:rPr dirty="0" sz="1400" spc="-3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managing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records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 spc="-10">
                <a:latin typeface="Candara"/>
                <a:cs typeface="Candara"/>
              </a:rPr>
              <a:t>through</a:t>
            </a:r>
            <a:endParaRPr sz="1400">
              <a:latin typeface="Candara"/>
              <a:cs typeface="Candara"/>
            </a:endParaRPr>
          </a:p>
          <a:p>
            <a:pPr marL="70485">
              <a:lnSpc>
                <a:spcPts val="1610"/>
              </a:lnSpc>
            </a:pPr>
            <a:r>
              <a:rPr dirty="0" sz="1400">
                <a:latin typeface="Candara"/>
                <a:cs typeface="Candara"/>
              </a:rPr>
              <a:t>appropriate</a:t>
            </a:r>
            <a:r>
              <a:rPr dirty="0" sz="1400" spc="-4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management</a:t>
            </a:r>
            <a:r>
              <a:rPr dirty="0" sz="1400" spc="-4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of</a:t>
            </a:r>
            <a:r>
              <a:rPr dirty="0" sz="1400" spc="-4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data</a:t>
            </a:r>
            <a:r>
              <a:rPr dirty="0" sz="1400" spc="-35">
                <a:latin typeface="Candara"/>
                <a:cs typeface="Candara"/>
              </a:rPr>
              <a:t> </a:t>
            </a:r>
            <a:r>
              <a:rPr dirty="0" sz="1400" spc="-10">
                <a:latin typeface="Candara"/>
                <a:cs typeface="Candara"/>
              </a:rPr>
              <a:t>integrity.</a:t>
            </a:r>
            <a:endParaRPr sz="1400">
              <a:latin typeface="Candara"/>
              <a:cs typeface="Candara"/>
            </a:endParaRPr>
          </a:p>
          <a:p>
            <a:pPr marL="70485" marR="5080" indent="-5080">
              <a:lnSpc>
                <a:spcPts val="1540"/>
              </a:lnSpc>
              <a:spcBef>
                <a:spcPts val="280"/>
              </a:spcBef>
              <a:buClr>
                <a:srgbClr val="0092D0"/>
              </a:buClr>
              <a:buSzPct val="92857"/>
              <a:buChar char="•"/>
              <a:tabLst>
                <a:tab pos="187325" algn="l"/>
              </a:tabLst>
            </a:pPr>
            <a:r>
              <a:rPr dirty="0" sz="1400">
                <a:latin typeface="Candara"/>
                <a:cs typeface="Candara"/>
              </a:rPr>
              <a:t>	</a:t>
            </a:r>
            <a:r>
              <a:rPr dirty="0" sz="1400">
                <a:latin typeface="Candara"/>
                <a:cs typeface="Candara"/>
              </a:rPr>
              <a:t>The</a:t>
            </a:r>
            <a:r>
              <a:rPr dirty="0" sz="1400" spc="-4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transparency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of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clinical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trials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with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registration</a:t>
            </a:r>
            <a:r>
              <a:rPr dirty="0" sz="1400" spc="-1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on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publicly</a:t>
            </a:r>
            <a:r>
              <a:rPr dirty="0" sz="1400" spc="-4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accessible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databases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and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the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public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posting</a:t>
            </a:r>
            <a:r>
              <a:rPr dirty="0" sz="1400" spc="-25">
                <a:latin typeface="Candara"/>
                <a:cs typeface="Candara"/>
              </a:rPr>
              <a:t> of </a:t>
            </a:r>
            <a:r>
              <a:rPr dirty="0" sz="1400">
                <a:latin typeface="Candara"/>
                <a:cs typeface="Candara"/>
              </a:rPr>
              <a:t>clinical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trial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 spc="-10">
                <a:latin typeface="Candara"/>
                <a:cs typeface="Candara"/>
              </a:rPr>
              <a:t>results.</a:t>
            </a:r>
            <a:endParaRPr sz="1400">
              <a:latin typeface="Candara"/>
              <a:cs typeface="Candara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1153477" y="3844861"/>
            <a:ext cx="9615170" cy="2806065"/>
            <a:chOff x="1153477" y="3844861"/>
            <a:chExt cx="9615170" cy="2806065"/>
          </a:xfrm>
        </p:grpSpPr>
        <p:sp>
          <p:nvSpPr>
            <p:cNvPr id="24" name="object 24" descr=""/>
            <p:cNvSpPr/>
            <p:nvPr/>
          </p:nvSpPr>
          <p:spPr>
            <a:xfrm>
              <a:off x="1158239" y="3849623"/>
              <a:ext cx="1103630" cy="1175385"/>
            </a:xfrm>
            <a:custGeom>
              <a:avLst/>
              <a:gdLst/>
              <a:ahLst/>
              <a:cxnLst/>
              <a:rect l="l" t="t" r="r" b="b"/>
              <a:pathLst>
                <a:path w="1103630" h="1175385">
                  <a:moveTo>
                    <a:pt x="551687" y="0"/>
                  </a:moveTo>
                  <a:lnTo>
                    <a:pt x="504088" y="2156"/>
                  </a:lnTo>
                  <a:lnTo>
                    <a:pt x="457612" y="8507"/>
                  </a:lnTo>
                  <a:lnTo>
                    <a:pt x="412426" y="18878"/>
                  </a:lnTo>
                  <a:lnTo>
                    <a:pt x="368696" y="33091"/>
                  </a:lnTo>
                  <a:lnTo>
                    <a:pt x="326586" y="50970"/>
                  </a:lnTo>
                  <a:lnTo>
                    <a:pt x="286263" y="72339"/>
                  </a:lnTo>
                  <a:lnTo>
                    <a:pt x="247891" y="97022"/>
                  </a:lnTo>
                  <a:lnTo>
                    <a:pt x="211638" y="124842"/>
                  </a:lnTo>
                  <a:lnTo>
                    <a:pt x="177668" y="155623"/>
                  </a:lnTo>
                  <a:lnTo>
                    <a:pt x="146147" y="189189"/>
                  </a:lnTo>
                  <a:lnTo>
                    <a:pt x="117241" y="225363"/>
                  </a:lnTo>
                  <a:lnTo>
                    <a:pt x="91115" y="263969"/>
                  </a:lnTo>
                  <a:lnTo>
                    <a:pt x="67936" y="304831"/>
                  </a:lnTo>
                  <a:lnTo>
                    <a:pt x="47868" y="347773"/>
                  </a:lnTo>
                  <a:lnTo>
                    <a:pt x="31077" y="392617"/>
                  </a:lnTo>
                  <a:lnTo>
                    <a:pt x="17729" y="439189"/>
                  </a:lnTo>
                  <a:lnTo>
                    <a:pt x="7990" y="487311"/>
                  </a:lnTo>
                  <a:lnTo>
                    <a:pt x="2025" y="536807"/>
                  </a:lnTo>
                  <a:lnTo>
                    <a:pt x="0" y="587501"/>
                  </a:lnTo>
                  <a:lnTo>
                    <a:pt x="2025" y="638196"/>
                  </a:lnTo>
                  <a:lnTo>
                    <a:pt x="7990" y="687692"/>
                  </a:lnTo>
                  <a:lnTo>
                    <a:pt x="17729" y="735814"/>
                  </a:lnTo>
                  <a:lnTo>
                    <a:pt x="31077" y="782386"/>
                  </a:lnTo>
                  <a:lnTo>
                    <a:pt x="47868" y="827230"/>
                  </a:lnTo>
                  <a:lnTo>
                    <a:pt x="67936" y="870172"/>
                  </a:lnTo>
                  <a:lnTo>
                    <a:pt x="91115" y="911034"/>
                  </a:lnTo>
                  <a:lnTo>
                    <a:pt x="117241" y="949640"/>
                  </a:lnTo>
                  <a:lnTo>
                    <a:pt x="146147" y="985814"/>
                  </a:lnTo>
                  <a:lnTo>
                    <a:pt x="177668" y="1019380"/>
                  </a:lnTo>
                  <a:lnTo>
                    <a:pt x="211638" y="1050161"/>
                  </a:lnTo>
                  <a:lnTo>
                    <a:pt x="247891" y="1077981"/>
                  </a:lnTo>
                  <a:lnTo>
                    <a:pt x="286263" y="1102664"/>
                  </a:lnTo>
                  <a:lnTo>
                    <a:pt x="326586" y="1124033"/>
                  </a:lnTo>
                  <a:lnTo>
                    <a:pt x="368696" y="1141912"/>
                  </a:lnTo>
                  <a:lnTo>
                    <a:pt x="412426" y="1156125"/>
                  </a:lnTo>
                  <a:lnTo>
                    <a:pt x="457612" y="1166496"/>
                  </a:lnTo>
                  <a:lnTo>
                    <a:pt x="504088" y="1172847"/>
                  </a:lnTo>
                  <a:lnTo>
                    <a:pt x="551687" y="1175003"/>
                  </a:lnTo>
                  <a:lnTo>
                    <a:pt x="599287" y="1172847"/>
                  </a:lnTo>
                  <a:lnTo>
                    <a:pt x="645763" y="1166496"/>
                  </a:lnTo>
                  <a:lnTo>
                    <a:pt x="690949" y="1156125"/>
                  </a:lnTo>
                  <a:lnTo>
                    <a:pt x="734679" y="1141912"/>
                  </a:lnTo>
                  <a:lnTo>
                    <a:pt x="776789" y="1124033"/>
                  </a:lnTo>
                  <a:lnTo>
                    <a:pt x="817112" y="1102664"/>
                  </a:lnTo>
                  <a:lnTo>
                    <a:pt x="855484" y="1077981"/>
                  </a:lnTo>
                  <a:lnTo>
                    <a:pt x="891737" y="1050161"/>
                  </a:lnTo>
                  <a:lnTo>
                    <a:pt x="925707" y="1019380"/>
                  </a:lnTo>
                  <a:lnTo>
                    <a:pt x="957228" y="985814"/>
                  </a:lnTo>
                  <a:lnTo>
                    <a:pt x="986134" y="949640"/>
                  </a:lnTo>
                  <a:lnTo>
                    <a:pt x="1012260" y="911034"/>
                  </a:lnTo>
                  <a:lnTo>
                    <a:pt x="1035439" y="870172"/>
                  </a:lnTo>
                  <a:lnTo>
                    <a:pt x="1055507" y="827230"/>
                  </a:lnTo>
                  <a:lnTo>
                    <a:pt x="1072298" y="782386"/>
                  </a:lnTo>
                  <a:lnTo>
                    <a:pt x="1085646" y="735814"/>
                  </a:lnTo>
                  <a:lnTo>
                    <a:pt x="1095385" y="687692"/>
                  </a:lnTo>
                  <a:lnTo>
                    <a:pt x="1101350" y="638196"/>
                  </a:lnTo>
                  <a:lnTo>
                    <a:pt x="1103376" y="587501"/>
                  </a:lnTo>
                  <a:lnTo>
                    <a:pt x="1101350" y="536807"/>
                  </a:lnTo>
                  <a:lnTo>
                    <a:pt x="1095385" y="487311"/>
                  </a:lnTo>
                  <a:lnTo>
                    <a:pt x="1085646" y="439189"/>
                  </a:lnTo>
                  <a:lnTo>
                    <a:pt x="1072298" y="392617"/>
                  </a:lnTo>
                  <a:lnTo>
                    <a:pt x="1055507" y="347773"/>
                  </a:lnTo>
                  <a:lnTo>
                    <a:pt x="1035439" y="304831"/>
                  </a:lnTo>
                  <a:lnTo>
                    <a:pt x="1012260" y="263969"/>
                  </a:lnTo>
                  <a:lnTo>
                    <a:pt x="986134" y="225363"/>
                  </a:lnTo>
                  <a:lnTo>
                    <a:pt x="957228" y="189189"/>
                  </a:lnTo>
                  <a:lnTo>
                    <a:pt x="925707" y="155623"/>
                  </a:lnTo>
                  <a:lnTo>
                    <a:pt x="891737" y="124842"/>
                  </a:lnTo>
                  <a:lnTo>
                    <a:pt x="855484" y="97022"/>
                  </a:lnTo>
                  <a:lnTo>
                    <a:pt x="817112" y="72339"/>
                  </a:lnTo>
                  <a:lnTo>
                    <a:pt x="776789" y="50970"/>
                  </a:lnTo>
                  <a:lnTo>
                    <a:pt x="734679" y="33091"/>
                  </a:lnTo>
                  <a:lnTo>
                    <a:pt x="690949" y="18878"/>
                  </a:lnTo>
                  <a:lnTo>
                    <a:pt x="645763" y="8507"/>
                  </a:lnTo>
                  <a:lnTo>
                    <a:pt x="599287" y="2156"/>
                  </a:lnTo>
                  <a:lnTo>
                    <a:pt x="551687" y="0"/>
                  </a:lnTo>
                  <a:close/>
                </a:path>
              </a:pathLst>
            </a:custGeom>
            <a:solidFill>
              <a:srgbClr val="0092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158239" y="3849623"/>
              <a:ext cx="1103630" cy="1175385"/>
            </a:xfrm>
            <a:custGeom>
              <a:avLst/>
              <a:gdLst/>
              <a:ahLst/>
              <a:cxnLst/>
              <a:rect l="l" t="t" r="r" b="b"/>
              <a:pathLst>
                <a:path w="1103630" h="1175385">
                  <a:moveTo>
                    <a:pt x="0" y="587501"/>
                  </a:moveTo>
                  <a:lnTo>
                    <a:pt x="2025" y="536807"/>
                  </a:lnTo>
                  <a:lnTo>
                    <a:pt x="7990" y="487311"/>
                  </a:lnTo>
                  <a:lnTo>
                    <a:pt x="17729" y="439189"/>
                  </a:lnTo>
                  <a:lnTo>
                    <a:pt x="31077" y="392617"/>
                  </a:lnTo>
                  <a:lnTo>
                    <a:pt x="47868" y="347773"/>
                  </a:lnTo>
                  <a:lnTo>
                    <a:pt x="67936" y="304831"/>
                  </a:lnTo>
                  <a:lnTo>
                    <a:pt x="91115" y="263969"/>
                  </a:lnTo>
                  <a:lnTo>
                    <a:pt x="117241" y="225363"/>
                  </a:lnTo>
                  <a:lnTo>
                    <a:pt x="146147" y="189189"/>
                  </a:lnTo>
                  <a:lnTo>
                    <a:pt x="177668" y="155623"/>
                  </a:lnTo>
                  <a:lnTo>
                    <a:pt x="211638" y="124842"/>
                  </a:lnTo>
                  <a:lnTo>
                    <a:pt x="247891" y="97022"/>
                  </a:lnTo>
                  <a:lnTo>
                    <a:pt x="286263" y="72339"/>
                  </a:lnTo>
                  <a:lnTo>
                    <a:pt x="326586" y="50970"/>
                  </a:lnTo>
                  <a:lnTo>
                    <a:pt x="368696" y="33091"/>
                  </a:lnTo>
                  <a:lnTo>
                    <a:pt x="412426" y="18878"/>
                  </a:lnTo>
                  <a:lnTo>
                    <a:pt x="457612" y="8507"/>
                  </a:lnTo>
                  <a:lnTo>
                    <a:pt x="504088" y="2156"/>
                  </a:lnTo>
                  <a:lnTo>
                    <a:pt x="551687" y="0"/>
                  </a:lnTo>
                  <a:lnTo>
                    <a:pt x="599287" y="2156"/>
                  </a:lnTo>
                  <a:lnTo>
                    <a:pt x="645763" y="8507"/>
                  </a:lnTo>
                  <a:lnTo>
                    <a:pt x="690949" y="18878"/>
                  </a:lnTo>
                  <a:lnTo>
                    <a:pt x="734679" y="33091"/>
                  </a:lnTo>
                  <a:lnTo>
                    <a:pt x="776789" y="50970"/>
                  </a:lnTo>
                  <a:lnTo>
                    <a:pt x="817112" y="72339"/>
                  </a:lnTo>
                  <a:lnTo>
                    <a:pt x="855484" y="97022"/>
                  </a:lnTo>
                  <a:lnTo>
                    <a:pt x="891737" y="124842"/>
                  </a:lnTo>
                  <a:lnTo>
                    <a:pt x="925707" y="155623"/>
                  </a:lnTo>
                  <a:lnTo>
                    <a:pt x="957228" y="189189"/>
                  </a:lnTo>
                  <a:lnTo>
                    <a:pt x="986134" y="225363"/>
                  </a:lnTo>
                  <a:lnTo>
                    <a:pt x="1012260" y="263969"/>
                  </a:lnTo>
                  <a:lnTo>
                    <a:pt x="1035439" y="304831"/>
                  </a:lnTo>
                  <a:lnTo>
                    <a:pt x="1055507" y="347773"/>
                  </a:lnTo>
                  <a:lnTo>
                    <a:pt x="1072298" y="392617"/>
                  </a:lnTo>
                  <a:lnTo>
                    <a:pt x="1085646" y="439189"/>
                  </a:lnTo>
                  <a:lnTo>
                    <a:pt x="1095385" y="487311"/>
                  </a:lnTo>
                  <a:lnTo>
                    <a:pt x="1101350" y="536807"/>
                  </a:lnTo>
                  <a:lnTo>
                    <a:pt x="1103376" y="587501"/>
                  </a:lnTo>
                  <a:lnTo>
                    <a:pt x="1101350" y="638196"/>
                  </a:lnTo>
                  <a:lnTo>
                    <a:pt x="1095385" y="687692"/>
                  </a:lnTo>
                  <a:lnTo>
                    <a:pt x="1085646" y="735814"/>
                  </a:lnTo>
                  <a:lnTo>
                    <a:pt x="1072298" y="782386"/>
                  </a:lnTo>
                  <a:lnTo>
                    <a:pt x="1055507" y="827230"/>
                  </a:lnTo>
                  <a:lnTo>
                    <a:pt x="1035439" y="870172"/>
                  </a:lnTo>
                  <a:lnTo>
                    <a:pt x="1012260" y="911034"/>
                  </a:lnTo>
                  <a:lnTo>
                    <a:pt x="986134" y="949640"/>
                  </a:lnTo>
                  <a:lnTo>
                    <a:pt x="957228" y="985814"/>
                  </a:lnTo>
                  <a:lnTo>
                    <a:pt x="925707" y="1019380"/>
                  </a:lnTo>
                  <a:lnTo>
                    <a:pt x="891737" y="1050161"/>
                  </a:lnTo>
                  <a:lnTo>
                    <a:pt x="855484" y="1077981"/>
                  </a:lnTo>
                  <a:lnTo>
                    <a:pt x="817112" y="1102664"/>
                  </a:lnTo>
                  <a:lnTo>
                    <a:pt x="776789" y="1124033"/>
                  </a:lnTo>
                  <a:lnTo>
                    <a:pt x="734679" y="1141912"/>
                  </a:lnTo>
                  <a:lnTo>
                    <a:pt x="690949" y="1156125"/>
                  </a:lnTo>
                  <a:lnTo>
                    <a:pt x="645763" y="1166496"/>
                  </a:lnTo>
                  <a:lnTo>
                    <a:pt x="599287" y="1172847"/>
                  </a:lnTo>
                  <a:lnTo>
                    <a:pt x="551687" y="1175003"/>
                  </a:lnTo>
                  <a:lnTo>
                    <a:pt x="504088" y="1172847"/>
                  </a:lnTo>
                  <a:lnTo>
                    <a:pt x="457612" y="1166496"/>
                  </a:lnTo>
                  <a:lnTo>
                    <a:pt x="412426" y="1156125"/>
                  </a:lnTo>
                  <a:lnTo>
                    <a:pt x="368696" y="1141912"/>
                  </a:lnTo>
                  <a:lnTo>
                    <a:pt x="326586" y="1124033"/>
                  </a:lnTo>
                  <a:lnTo>
                    <a:pt x="286263" y="1102664"/>
                  </a:lnTo>
                  <a:lnTo>
                    <a:pt x="247891" y="1077981"/>
                  </a:lnTo>
                  <a:lnTo>
                    <a:pt x="211638" y="1050161"/>
                  </a:lnTo>
                  <a:lnTo>
                    <a:pt x="177668" y="1019380"/>
                  </a:lnTo>
                  <a:lnTo>
                    <a:pt x="146147" y="985814"/>
                  </a:lnTo>
                  <a:lnTo>
                    <a:pt x="117241" y="949640"/>
                  </a:lnTo>
                  <a:lnTo>
                    <a:pt x="91115" y="911034"/>
                  </a:lnTo>
                  <a:lnTo>
                    <a:pt x="67936" y="870172"/>
                  </a:lnTo>
                  <a:lnTo>
                    <a:pt x="47868" y="827230"/>
                  </a:lnTo>
                  <a:lnTo>
                    <a:pt x="31077" y="782386"/>
                  </a:lnTo>
                  <a:lnTo>
                    <a:pt x="17729" y="735814"/>
                  </a:lnTo>
                  <a:lnTo>
                    <a:pt x="7990" y="687692"/>
                  </a:lnTo>
                  <a:lnTo>
                    <a:pt x="2025" y="638196"/>
                  </a:lnTo>
                  <a:lnTo>
                    <a:pt x="0" y="587501"/>
                  </a:lnTo>
                  <a:close/>
                </a:path>
              </a:pathLst>
            </a:custGeom>
            <a:ln w="9144">
              <a:solidFill>
                <a:srgbClr val="2C2CB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46275" y="5271503"/>
              <a:ext cx="9322308" cy="137922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33955" y="5202935"/>
              <a:ext cx="8292083" cy="140208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88947" y="5291327"/>
              <a:ext cx="9241536" cy="1298448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2150491" y="5081648"/>
            <a:ext cx="7903845" cy="1356360"/>
          </a:xfrm>
          <a:prstGeom prst="rect">
            <a:avLst/>
          </a:prstGeom>
        </p:spPr>
        <p:txBody>
          <a:bodyPr wrap="square" lIns="0" tIns="219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dirty="0" sz="2400" b="1">
                <a:latin typeface="Candara"/>
                <a:cs typeface="Candara"/>
              </a:rPr>
              <a:t>Investigational</a:t>
            </a:r>
            <a:r>
              <a:rPr dirty="0" sz="2400" spc="-20" b="1">
                <a:latin typeface="Candara"/>
                <a:cs typeface="Candara"/>
              </a:rPr>
              <a:t> </a:t>
            </a:r>
            <a:r>
              <a:rPr dirty="0" sz="2400" spc="-10" b="1">
                <a:latin typeface="Candara"/>
                <a:cs typeface="Candara"/>
              </a:rPr>
              <a:t>Product</a:t>
            </a:r>
            <a:endParaRPr sz="2400">
              <a:latin typeface="Candara"/>
              <a:cs typeface="Candara"/>
            </a:endParaRPr>
          </a:p>
          <a:p>
            <a:pPr marL="70485" marR="5080" indent="-5080">
              <a:lnSpc>
                <a:spcPts val="1540"/>
              </a:lnSpc>
              <a:spcBef>
                <a:spcPts val="1125"/>
              </a:spcBef>
              <a:buClr>
                <a:srgbClr val="0092D0"/>
              </a:buClr>
              <a:buSzPct val="92857"/>
              <a:buChar char="•"/>
              <a:tabLst>
                <a:tab pos="187325" algn="l"/>
              </a:tabLst>
            </a:pPr>
            <a:r>
              <a:rPr dirty="0" sz="1400">
                <a:latin typeface="Candara"/>
                <a:cs typeface="Candara"/>
              </a:rPr>
              <a:t>	</a:t>
            </a:r>
            <a:r>
              <a:rPr dirty="0" sz="1400">
                <a:latin typeface="Candara"/>
                <a:cs typeface="Candara"/>
              </a:rPr>
              <a:t>Investigational</a:t>
            </a:r>
            <a:r>
              <a:rPr dirty="0" sz="1400" spc="-1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products</a:t>
            </a:r>
            <a:r>
              <a:rPr dirty="0" sz="1400" spc="-3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should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be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carefully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managed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to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align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with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treatment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assignment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and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 spc="-10">
                <a:latin typeface="Candara"/>
                <a:cs typeface="Candara"/>
              </a:rPr>
              <a:t>maintain </a:t>
            </a:r>
            <a:r>
              <a:rPr dirty="0" sz="1400">
                <a:latin typeface="Candara"/>
                <a:cs typeface="Candara"/>
              </a:rPr>
              <a:t>blinding,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where</a:t>
            </a:r>
            <a:r>
              <a:rPr dirty="0" sz="1400" spc="-35">
                <a:latin typeface="Candara"/>
                <a:cs typeface="Candara"/>
              </a:rPr>
              <a:t> </a:t>
            </a:r>
            <a:r>
              <a:rPr dirty="0" sz="1400" spc="-10">
                <a:latin typeface="Candara"/>
                <a:cs typeface="Candara"/>
              </a:rPr>
              <a:t>applicable.</a:t>
            </a:r>
            <a:endParaRPr sz="1400">
              <a:latin typeface="Candara"/>
              <a:cs typeface="Candara"/>
            </a:endParaRPr>
          </a:p>
          <a:p>
            <a:pPr marL="187325" indent="-121920">
              <a:lnSpc>
                <a:spcPct val="100000"/>
              </a:lnSpc>
              <a:spcBef>
                <a:spcPts val="85"/>
              </a:spcBef>
              <a:buClr>
                <a:srgbClr val="0092D0"/>
              </a:buClr>
              <a:buSzPct val="92857"/>
              <a:buChar char="•"/>
              <a:tabLst>
                <a:tab pos="187325" algn="l"/>
              </a:tabLst>
            </a:pPr>
            <a:r>
              <a:rPr dirty="0" sz="1400">
                <a:latin typeface="Candara"/>
                <a:cs typeface="Candara"/>
              </a:rPr>
              <a:t>The</a:t>
            </a:r>
            <a:r>
              <a:rPr dirty="0" sz="1400" spc="-4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investigational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product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provided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to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the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trial</a:t>
            </a:r>
            <a:r>
              <a:rPr dirty="0" sz="1400" spc="-2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participant</a:t>
            </a:r>
            <a:r>
              <a:rPr dirty="0" sz="1400" spc="-1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should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retain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>
                <a:latin typeface="Candara"/>
                <a:cs typeface="Candara"/>
              </a:rPr>
              <a:t>its</a:t>
            </a:r>
            <a:r>
              <a:rPr dirty="0" sz="1400" spc="-25">
                <a:latin typeface="Candara"/>
                <a:cs typeface="Candara"/>
              </a:rPr>
              <a:t> </a:t>
            </a:r>
            <a:r>
              <a:rPr dirty="0" sz="1400" spc="-10">
                <a:latin typeface="Candara"/>
                <a:cs typeface="Candara"/>
              </a:rPr>
              <a:t>quality.</a:t>
            </a:r>
            <a:endParaRPr sz="1400">
              <a:latin typeface="Candara"/>
              <a:cs typeface="Candara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841247" y="5268467"/>
            <a:ext cx="1083945" cy="1155700"/>
            <a:chOff x="841247" y="5268467"/>
            <a:chExt cx="1083945" cy="1155700"/>
          </a:xfrm>
        </p:grpSpPr>
        <p:sp>
          <p:nvSpPr>
            <p:cNvPr id="31" name="object 31" descr=""/>
            <p:cNvSpPr/>
            <p:nvPr/>
          </p:nvSpPr>
          <p:spPr>
            <a:xfrm>
              <a:off x="845819" y="5273039"/>
              <a:ext cx="1074420" cy="1146175"/>
            </a:xfrm>
            <a:custGeom>
              <a:avLst/>
              <a:gdLst/>
              <a:ahLst/>
              <a:cxnLst/>
              <a:rect l="l" t="t" r="r" b="b"/>
              <a:pathLst>
                <a:path w="1074420" h="1146175">
                  <a:moveTo>
                    <a:pt x="537210" y="0"/>
                  </a:moveTo>
                  <a:lnTo>
                    <a:pt x="490856" y="2103"/>
                  </a:lnTo>
                  <a:lnTo>
                    <a:pt x="445598" y="8298"/>
                  </a:lnTo>
                  <a:lnTo>
                    <a:pt x="401596" y="18413"/>
                  </a:lnTo>
                  <a:lnTo>
                    <a:pt x="359012" y="32276"/>
                  </a:lnTo>
                  <a:lnTo>
                    <a:pt x="318007" y="49714"/>
                  </a:lnTo>
                  <a:lnTo>
                    <a:pt x="278741" y="70557"/>
                  </a:lnTo>
                  <a:lnTo>
                    <a:pt x="241377" y="94632"/>
                  </a:lnTo>
                  <a:lnTo>
                    <a:pt x="206075" y="121767"/>
                  </a:lnTo>
                  <a:lnTo>
                    <a:pt x="172998" y="151789"/>
                  </a:lnTo>
                  <a:lnTo>
                    <a:pt x="142305" y="184528"/>
                  </a:lnTo>
                  <a:lnTo>
                    <a:pt x="114158" y="219811"/>
                  </a:lnTo>
                  <a:lnTo>
                    <a:pt x="88719" y="257466"/>
                  </a:lnTo>
                  <a:lnTo>
                    <a:pt x="66149" y="297321"/>
                  </a:lnTo>
                  <a:lnTo>
                    <a:pt x="46608" y="339204"/>
                  </a:lnTo>
                  <a:lnTo>
                    <a:pt x="30259" y="382944"/>
                  </a:lnTo>
                  <a:lnTo>
                    <a:pt x="17262" y="428367"/>
                  </a:lnTo>
                  <a:lnTo>
                    <a:pt x="7779" y="475303"/>
                  </a:lnTo>
                  <a:lnTo>
                    <a:pt x="1971" y="523579"/>
                  </a:lnTo>
                  <a:lnTo>
                    <a:pt x="0" y="573024"/>
                  </a:lnTo>
                  <a:lnTo>
                    <a:pt x="1971" y="622466"/>
                  </a:lnTo>
                  <a:lnTo>
                    <a:pt x="7779" y="670741"/>
                  </a:lnTo>
                  <a:lnTo>
                    <a:pt x="17262" y="717675"/>
                  </a:lnTo>
                  <a:lnTo>
                    <a:pt x="30259" y="763098"/>
                  </a:lnTo>
                  <a:lnTo>
                    <a:pt x="46608" y="806837"/>
                  </a:lnTo>
                  <a:lnTo>
                    <a:pt x="66149" y="848720"/>
                  </a:lnTo>
                  <a:lnTo>
                    <a:pt x="88719" y="888575"/>
                  </a:lnTo>
                  <a:lnTo>
                    <a:pt x="114158" y="926231"/>
                  </a:lnTo>
                  <a:lnTo>
                    <a:pt x="142305" y="961514"/>
                  </a:lnTo>
                  <a:lnTo>
                    <a:pt x="172998" y="994253"/>
                  </a:lnTo>
                  <a:lnTo>
                    <a:pt x="206075" y="1024276"/>
                  </a:lnTo>
                  <a:lnTo>
                    <a:pt x="241377" y="1051412"/>
                  </a:lnTo>
                  <a:lnTo>
                    <a:pt x="278741" y="1075487"/>
                  </a:lnTo>
                  <a:lnTo>
                    <a:pt x="318007" y="1096331"/>
                  </a:lnTo>
                  <a:lnTo>
                    <a:pt x="359012" y="1113770"/>
                  </a:lnTo>
                  <a:lnTo>
                    <a:pt x="401596" y="1127633"/>
                  </a:lnTo>
                  <a:lnTo>
                    <a:pt x="445598" y="1137749"/>
                  </a:lnTo>
                  <a:lnTo>
                    <a:pt x="490856" y="1143944"/>
                  </a:lnTo>
                  <a:lnTo>
                    <a:pt x="537210" y="1146048"/>
                  </a:lnTo>
                  <a:lnTo>
                    <a:pt x="583559" y="1143944"/>
                  </a:lnTo>
                  <a:lnTo>
                    <a:pt x="628814" y="1137749"/>
                  </a:lnTo>
                  <a:lnTo>
                    <a:pt x="672814" y="1127633"/>
                  </a:lnTo>
                  <a:lnTo>
                    <a:pt x="715397" y="1113770"/>
                  </a:lnTo>
                  <a:lnTo>
                    <a:pt x="756401" y="1096331"/>
                  </a:lnTo>
                  <a:lnTo>
                    <a:pt x="795666" y="1075487"/>
                  </a:lnTo>
                  <a:lnTo>
                    <a:pt x="833031" y="1051412"/>
                  </a:lnTo>
                  <a:lnTo>
                    <a:pt x="868333" y="1024276"/>
                  </a:lnTo>
                  <a:lnTo>
                    <a:pt x="901411" y="994253"/>
                  </a:lnTo>
                  <a:lnTo>
                    <a:pt x="932105" y="961514"/>
                  </a:lnTo>
                  <a:lnTo>
                    <a:pt x="960253" y="926231"/>
                  </a:lnTo>
                  <a:lnTo>
                    <a:pt x="985693" y="888575"/>
                  </a:lnTo>
                  <a:lnTo>
                    <a:pt x="1008265" y="848720"/>
                  </a:lnTo>
                  <a:lnTo>
                    <a:pt x="1027807" y="806837"/>
                  </a:lnTo>
                  <a:lnTo>
                    <a:pt x="1044157" y="763098"/>
                  </a:lnTo>
                  <a:lnTo>
                    <a:pt x="1057155" y="717675"/>
                  </a:lnTo>
                  <a:lnTo>
                    <a:pt x="1066639" y="670741"/>
                  </a:lnTo>
                  <a:lnTo>
                    <a:pt x="1072447" y="622466"/>
                  </a:lnTo>
                  <a:lnTo>
                    <a:pt x="1074420" y="573024"/>
                  </a:lnTo>
                  <a:lnTo>
                    <a:pt x="1072447" y="523579"/>
                  </a:lnTo>
                  <a:lnTo>
                    <a:pt x="1066639" y="475303"/>
                  </a:lnTo>
                  <a:lnTo>
                    <a:pt x="1057155" y="428367"/>
                  </a:lnTo>
                  <a:lnTo>
                    <a:pt x="1044157" y="382944"/>
                  </a:lnTo>
                  <a:lnTo>
                    <a:pt x="1027807" y="339204"/>
                  </a:lnTo>
                  <a:lnTo>
                    <a:pt x="1008265" y="297321"/>
                  </a:lnTo>
                  <a:lnTo>
                    <a:pt x="985693" y="257466"/>
                  </a:lnTo>
                  <a:lnTo>
                    <a:pt x="960253" y="219811"/>
                  </a:lnTo>
                  <a:lnTo>
                    <a:pt x="932105" y="184528"/>
                  </a:lnTo>
                  <a:lnTo>
                    <a:pt x="901411" y="151789"/>
                  </a:lnTo>
                  <a:lnTo>
                    <a:pt x="868333" y="121767"/>
                  </a:lnTo>
                  <a:lnTo>
                    <a:pt x="833031" y="94632"/>
                  </a:lnTo>
                  <a:lnTo>
                    <a:pt x="795666" y="70557"/>
                  </a:lnTo>
                  <a:lnTo>
                    <a:pt x="756401" y="49714"/>
                  </a:lnTo>
                  <a:lnTo>
                    <a:pt x="715397" y="32276"/>
                  </a:lnTo>
                  <a:lnTo>
                    <a:pt x="672814" y="18413"/>
                  </a:lnTo>
                  <a:lnTo>
                    <a:pt x="628814" y="8298"/>
                  </a:lnTo>
                  <a:lnTo>
                    <a:pt x="583559" y="2103"/>
                  </a:lnTo>
                  <a:lnTo>
                    <a:pt x="537210" y="0"/>
                  </a:lnTo>
                  <a:close/>
                </a:path>
              </a:pathLst>
            </a:custGeom>
            <a:solidFill>
              <a:srgbClr val="0092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45819" y="5273039"/>
              <a:ext cx="1074420" cy="1146175"/>
            </a:xfrm>
            <a:custGeom>
              <a:avLst/>
              <a:gdLst/>
              <a:ahLst/>
              <a:cxnLst/>
              <a:rect l="l" t="t" r="r" b="b"/>
              <a:pathLst>
                <a:path w="1074420" h="1146175">
                  <a:moveTo>
                    <a:pt x="0" y="573024"/>
                  </a:moveTo>
                  <a:lnTo>
                    <a:pt x="1971" y="523579"/>
                  </a:lnTo>
                  <a:lnTo>
                    <a:pt x="7779" y="475303"/>
                  </a:lnTo>
                  <a:lnTo>
                    <a:pt x="17262" y="428367"/>
                  </a:lnTo>
                  <a:lnTo>
                    <a:pt x="30259" y="382944"/>
                  </a:lnTo>
                  <a:lnTo>
                    <a:pt x="46608" y="339204"/>
                  </a:lnTo>
                  <a:lnTo>
                    <a:pt x="66149" y="297321"/>
                  </a:lnTo>
                  <a:lnTo>
                    <a:pt x="88719" y="257466"/>
                  </a:lnTo>
                  <a:lnTo>
                    <a:pt x="114158" y="219811"/>
                  </a:lnTo>
                  <a:lnTo>
                    <a:pt x="142305" y="184528"/>
                  </a:lnTo>
                  <a:lnTo>
                    <a:pt x="172998" y="151789"/>
                  </a:lnTo>
                  <a:lnTo>
                    <a:pt x="206075" y="121767"/>
                  </a:lnTo>
                  <a:lnTo>
                    <a:pt x="241377" y="94632"/>
                  </a:lnTo>
                  <a:lnTo>
                    <a:pt x="278741" y="70557"/>
                  </a:lnTo>
                  <a:lnTo>
                    <a:pt x="318007" y="49714"/>
                  </a:lnTo>
                  <a:lnTo>
                    <a:pt x="359012" y="32276"/>
                  </a:lnTo>
                  <a:lnTo>
                    <a:pt x="401596" y="18413"/>
                  </a:lnTo>
                  <a:lnTo>
                    <a:pt x="445598" y="8298"/>
                  </a:lnTo>
                  <a:lnTo>
                    <a:pt x="490856" y="2103"/>
                  </a:lnTo>
                  <a:lnTo>
                    <a:pt x="537210" y="0"/>
                  </a:lnTo>
                  <a:lnTo>
                    <a:pt x="583559" y="2103"/>
                  </a:lnTo>
                  <a:lnTo>
                    <a:pt x="628814" y="8298"/>
                  </a:lnTo>
                  <a:lnTo>
                    <a:pt x="672814" y="18413"/>
                  </a:lnTo>
                  <a:lnTo>
                    <a:pt x="715397" y="32276"/>
                  </a:lnTo>
                  <a:lnTo>
                    <a:pt x="756401" y="49714"/>
                  </a:lnTo>
                  <a:lnTo>
                    <a:pt x="795666" y="70557"/>
                  </a:lnTo>
                  <a:lnTo>
                    <a:pt x="833031" y="94632"/>
                  </a:lnTo>
                  <a:lnTo>
                    <a:pt x="868333" y="121767"/>
                  </a:lnTo>
                  <a:lnTo>
                    <a:pt x="901411" y="151789"/>
                  </a:lnTo>
                  <a:lnTo>
                    <a:pt x="932105" y="184528"/>
                  </a:lnTo>
                  <a:lnTo>
                    <a:pt x="960253" y="219811"/>
                  </a:lnTo>
                  <a:lnTo>
                    <a:pt x="985693" y="257466"/>
                  </a:lnTo>
                  <a:lnTo>
                    <a:pt x="1008265" y="297321"/>
                  </a:lnTo>
                  <a:lnTo>
                    <a:pt x="1027807" y="339204"/>
                  </a:lnTo>
                  <a:lnTo>
                    <a:pt x="1044157" y="382944"/>
                  </a:lnTo>
                  <a:lnTo>
                    <a:pt x="1057155" y="428367"/>
                  </a:lnTo>
                  <a:lnTo>
                    <a:pt x="1066639" y="475303"/>
                  </a:lnTo>
                  <a:lnTo>
                    <a:pt x="1072447" y="523579"/>
                  </a:lnTo>
                  <a:lnTo>
                    <a:pt x="1074420" y="573024"/>
                  </a:lnTo>
                  <a:lnTo>
                    <a:pt x="1072447" y="622466"/>
                  </a:lnTo>
                  <a:lnTo>
                    <a:pt x="1066639" y="670741"/>
                  </a:lnTo>
                  <a:lnTo>
                    <a:pt x="1057155" y="717675"/>
                  </a:lnTo>
                  <a:lnTo>
                    <a:pt x="1044157" y="763098"/>
                  </a:lnTo>
                  <a:lnTo>
                    <a:pt x="1027807" y="806837"/>
                  </a:lnTo>
                  <a:lnTo>
                    <a:pt x="1008265" y="848720"/>
                  </a:lnTo>
                  <a:lnTo>
                    <a:pt x="985693" y="888575"/>
                  </a:lnTo>
                  <a:lnTo>
                    <a:pt x="960253" y="926231"/>
                  </a:lnTo>
                  <a:lnTo>
                    <a:pt x="932105" y="961514"/>
                  </a:lnTo>
                  <a:lnTo>
                    <a:pt x="901411" y="994253"/>
                  </a:lnTo>
                  <a:lnTo>
                    <a:pt x="868333" y="1024276"/>
                  </a:lnTo>
                  <a:lnTo>
                    <a:pt x="833031" y="1051412"/>
                  </a:lnTo>
                  <a:lnTo>
                    <a:pt x="795666" y="1075487"/>
                  </a:lnTo>
                  <a:lnTo>
                    <a:pt x="756401" y="1096331"/>
                  </a:lnTo>
                  <a:lnTo>
                    <a:pt x="715397" y="1113770"/>
                  </a:lnTo>
                  <a:lnTo>
                    <a:pt x="672814" y="1127633"/>
                  </a:lnTo>
                  <a:lnTo>
                    <a:pt x="628814" y="1137749"/>
                  </a:lnTo>
                  <a:lnTo>
                    <a:pt x="583559" y="1143944"/>
                  </a:lnTo>
                  <a:lnTo>
                    <a:pt x="537210" y="1146048"/>
                  </a:lnTo>
                  <a:lnTo>
                    <a:pt x="490856" y="1143944"/>
                  </a:lnTo>
                  <a:lnTo>
                    <a:pt x="445598" y="1137749"/>
                  </a:lnTo>
                  <a:lnTo>
                    <a:pt x="401596" y="1127633"/>
                  </a:lnTo>
                  <a:lnTo>
                    <a:pt x="359012" y="1113770"/>
                  </a:lnTo>
                  <a:lnTo>
                    <a:pt x="318007" y="1096331"/>
                  </a:lnTo>
                  <a:lnTo>
                    <a:pt x="278741" y="1075487"/>
                  </a:lnTo>
                  <a:lnTo>
                    <a:pt x="241377" y="1051412"/>
                  </a:lnTo>
                  <a:lnTo>
                    <a:pt x="206075" y="1024276"/>
                  </a:lnTo>
                  <a:lnTo>
                    <a:pt x="172998" y="994253"/>
                  </a:lnTo>
                  <a:lnTo>
                    <a:pt x="142305" y="961514"/>
                  </a:lnTo>
                  <a:lnTo>
                    <a:pt x="114158" y="926231"/>
                  </a:lnTo>
                  <a:lnTo>
                    <a:pt x="88719" y="888575"/>
                  </a:lnTo>
                  <a:lnTo>
                    <a:pt x="66149" y="848720"/>
                  </a:lnTo>
                  <a:lnTo>
                    <a:pt x="46608" y="806837"/>
                  </a:lnTo>
                  <a:lnTo>
                    <a:pt x="30259" y="763098"/>
                  </a:lnTo>
                  <a:lnTo>
                    <a:pt x="17262" y="717675"/>
                  </a:lnTo>
                  <a:lnTo>
                    <a:pt x="7779" y="670741"/>
                  </a:lnTo>
                  <a:lnTo>
                    <a:pt x="1971" y="622466"/>
                  </a:lnTo>
                  <a:lnTo>
                    <a:pt x="0" y="573024"/>
                  </a:lnTo>
                  <a:close/>
                </a:path>
              </a:pathLst>
            </a:custGeom>
            <a:ln w="9144">
              <a:solidFill>
                <a:srgbClr val="2C2CB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10888726" y="6415819"/>
            <a:ext cx="220345" cy="15875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z="900" spc="-25">
                <a:solidFill>
                  <a:srgbClr val="999999"/>
                </a:solidFill>
                <a:latin typeface="Arial"/>
                <a:cs typeface="Arial"/>
              </a:rPr>
              <a:t>21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7826" y="181736"/>
            <a:ext cx="4386580" cy="1041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4720"/>
              </a:lnSpc>
              <a:spcBef>
                <a:spcPts val="95"/>
              </a:spcBef>
            </a:pPr>
            <a:r>
              <a:rPr dirty="0" sz="4000"/>
              <a:t>ICH</a:t>
            </a:r>
            <a:r>
              <a:rPr dirty="0" sz="4000" spc="-90"/>
              <a:t> </a:t>
            </a:r>
            <a:r>
              <a:rPr dirty="0" sz="4000"/>
              <a:t>E6</a:t>
            </a:r>
            <a:r>
              <a:rPr dirty="0" sz="4000" spc="-85"/>
              <a:t> </a:t>
            </a:r>
            <a:r>
              <a:rPr dirty="0" sz="4000"/>
              <a:t>(R3)</a:t>
            </a:r>
            <a:r>
              <a:rPr dirty="0" sz="4000" spc="-90"/>
              <a:t> </a:t>
            </a:r>
            <a:r>
              <a:rPr dirty="0" sz="4000"/>
              <a:t>ANNEX</a:t>
            </a:r>
            <a:r>
              <a:rPr dirty="0" sz="4000" spc="-70"/>
              <a:t> </a:t>
            </a:r>
            <a:r>
              <a:rPr dirty="0" sz="4000" spc="-50"/>
              <a:t>1</a:t>
            </a:r>
            <a:endParaRPr sz="4000"/>
          </a:p>
          <a:p>
            <a:pPr marL="12700">
              <a:lnSpc>
                <a:spcPts val="3279"/>
              </a:lnSpc>
            </a:pPr>
            <a:r>
              <a:rPr dirty="0" sz="2800" spc="-10" i="1">
                <a:latin typeface="Candara"/>
                <a:cs typeface="Candara"/>
              </a:rPr>
              <a:t>IRB/IEC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24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612900" y="1718436"/>
          <a:ext cx="8775700" cy="4265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1270"/>
                <a:gridCol w="3606164"/>
              </a:tblGrid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b="1">
                          <a:latin typeface="Candara"/>
                          <a:cs typeface="Candara"/>
                        </a:rPr>
                        <a:t>ICH</a:t>
                      </a:r>
                      <a:r>
                        <a:rPr dirty="0" sz="2400" spc="-20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E6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(R3)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spc="-10" b="1">
                          <a:latin typeface="Candara"/>
                          <a:cs typeface="Candara"/>
                        </a:rPr>
                        <a:t>Section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b="1">
                          <a:latin typeface="Candara"/>
                          <a:cs typeface="Candara"/>
                        </a:rPr>
                        <a:t>ICH</a:t>
                      </a:r>
                      <a:r>
                        <a:rPr dirty="0" sz="2400" spc="-10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E6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(R2)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spc="-20" b="1">
                          <a:latin typeface="Candara"/>
                          <a:cs typeface="Candara"/>
                        </a:rPr>
                        <a:t>Ref.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5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1.1 –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Responsibilities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3.1</a:t>
                      </a:r>
                      <a:endParaRPr sz="2000">
                        <a:latin typeface="Candara"/>
                        <a:cs typeface="Candara"/>
                      </a:endParaRPr>
                    </a:p>
                    <a:p>
                      <a:pPr marL="549275" marR="204470" indent="-28511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549275" algn="l"/>
                        </a:tabLst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Section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3.1.6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on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non-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therapeutic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trials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removed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1.2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Composition,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Function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and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Operations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3.2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1.3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Procedures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3.3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1.4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Records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3.4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5440">
                <a:tc>
                  <a:txBody>
                    <a:bodyPr/>
                    <a:lstStyle/>
                    <a:p>
                      <a:pPr algn="just"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1.5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Submission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and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Communication</a:t>
                      </a:r>
                      <a:endParaRPr sz="2000">
                        <a:latin typeface="Candara"/>
                        <a:cs typeface="Candara"/>
                      </a:endParaRPr>
                    </a:p>
                    <a:p>
                      <a:pPr algn="just" marL="548640" marR="738505" indent="-28511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548640" algn="l"/>
                        </a:tabLst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In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R3,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added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global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language</a:t>
                      </a:r>
                      <a:r>
                        <a:rPr dirty="0" sz="2000" spc="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about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reporting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to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IRB/IEC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and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regulatory authorities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N/A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1845" rIns="0" bIns="0" rtlCol="0" vert="horz">
            <a:spAutoFit/>
          </a:bodyPr>
          <a:lstStyle/>
          <a:p>
            <a:pPr marL="25019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IRB/IEC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24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002893" y="1684400"/>
            <a:ext cx="9500235" cy="275653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355600" marR="705485" indent="-343535">
              <a:lnSpc>
                <a:spcPct val="100699"/>
              </a:lnSpc>
              <a:spcBef>
                <a:spcPts val="70"/>
              </a:spcBef>
              <a:buClr>
                <a:srgbClr val="0092D0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andara"/>
                <a:cs typeface="Candara"/>
              </a:rPr>
              <a:t>Included</a:t>
            </a:r>
            <a:r>
              <a:rPr dirty="0" sz="2800" spc="-9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global</a:t>
            </a:r>
            <a:r>
              <a:rPr dirty="0" sz="2800" spc="-9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language</a:t>
            </a:r>
            <a:r>
              <a:rPr dirty="0" sz="2800" spc="-7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about</a:t>
            </a:r>
            <a:r>
              <a:rPr dirty="0" sz="2800" spc="-9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reporting</a:t>
            </a:r>
            <a:r>
              <a:rPr dirty="0" sz="2800" spc="-11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to</a:t>
            </a:r>
            <a:r>
              <a:rPr dirty="0" sz="2800" spc="-9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IRB/IEC</a:t>
            </a:r>
            <a:r>
              <a:rPr dirty="0" sz="2800" spc="-65">
                <a:latin typeface="Candara"/>
                <a:cs typeface="Candara"/>
              </a:rPr>
              <a:t> </a:t>
            </a:r>
            <a:r>
              <a:rPr dirty="0" sz="2800" spc="-25">
                <a:latin typeface="Candara"/>
                <a:cs typeface="Candara"/>
              </a:rPr>
              <a:t>and </a:t>
            </a:r>
            <a:r>
              <a:rPr dirty="0" sz="2800">
                <a:latin typeface="Candara"/>
                <a:cs typeface="Candara"/>
              </a:rPr>
              <a:t>regulatory</a:t>
            </a:r>
            <a:r>
              <a:rPr dirty="0" sz="2800" spc="-140">
                <a:latin typeface="Candara"/>
                <a:cs typeface="Candara"/>
              </a:rPr>
              <a:t> </a:t>
            </a:r>
            <a:r>
              <a:rPr dirty="0" sz="2800" spc="-10">
                <a:latin typeface="Candara"/>
                <a:cs typeface="Candara"/>
              </a:rPr>
              <a:t>authorities.</a:t>
            </a:r>
            <a:endParaRPr sz="2800">
              <a:latin typeface="Candara"/>
              <a:cs typeface="Candara"/>
            </a:endParaRPr>
          </a:p>
          <a:p>
            <a:pPr marL="355600" marR="485140" indent="-343535">
              <a:lnSpc>
                <a:spcPct val="100000"/>
              </a:lnSpc>
              <a:spcBef>
                <a:spcPts val="650"/>
              </a:spcBef>
              <a:buClr>
                <a:srgbClr val="0092D0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andara"/>
                <a:cs typeface="Candara"/>
              </a:rPr>
              <a:t>Updated</a:t>
            </a:r>
            <a:r>
              <a:rPr dirty="0" sz="2800" spc="-7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to</a:t>
            </a:r>
            <a:r>
              <a:rPr dirty="0" sz="2800" spc="-8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reflect</a:t>
            </a:r>
            <a:r>
              <a:rPr dirty="0" sz="2800" spc="-8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digitisation</a:t>
            </a:r>
            <a:r>
              <a:rPr dirty="0" sz="2800" spc="-8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and</a:t>
            </a:r>
            <a:r>
              <a:rPr dirty="0" sz="2800" spc="-9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variable</a:t>
            </a:r>
            <a:r>
              <a:rPr dirty="0" sz="2800" spc="-60">
                <a:latin typeface="Candara"/>
                <a:cs typeface="Candara"/>
              </a:rPr>
              <a:t> </a:t>
            </a:r>
            <a:r>
              <a:rPr dirty="0" sz="2800" spc="-10">
                <a:latin typeface="Candara"/>
                <a:cs typeface="Candara"/>
              </a:rPr>
              <a:t>approaches</a:t>
            </a:r>
            <a:r>
              <a:rPr dirty="0" sz="2800" spc="-70">
                <a:latin typeface="Candara"/>
                <a:cs typeface="Candara"/>
              </a:rPr>
              <a:t> </a:t>
            </a:r>
            <a:r>
              <a:rPr dirty="0" sz="2800" spc="-25">
                <a:latin typeface="Candara"/>
                <a:cs typeface="Candara"/>
              </a:rPr>
              <a:t>to </a:t>
            </a:r>
            <a:r>
              <a:rPr dirty="0" sz="2800">
                <a:latin typeface="Candara"/>
                <a:cs typeface="Candara"/>
              </a:rPr>
              <a:t>obtaining</a:t>
            </a:r>
            <a:r>
              <a:rPr dirty="0" sz="2800" spc="-114">
                <a:latin typeface="Candara"/>
                <a:cs typeface="Candara"/>
              </a:rPr>
              <a:t> </a:t>
            </a:r>
            <a:r>
              <a:rPr dirty="0" sz="2800" spc="-10">
                <a:latin typeface="Candara"/>
                <a:cs typeface="Candara"/>
              </a:rPr>
              <a:t>consent.</a:t>
            </a:r>
            <a:endParaRPr sz="2800">
              <a:latin typeface="Candara"/>
              <a:cs typeface="Candara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lr>
                <a:srgbClr val="0092D0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andara"/>
                <a:cs typeface="Candara"/>
              </a:rPr>
              <a:t>Clarified</a:t>
            </a:r>
            <a:r>
              <a:rPr dirty="0" sz="2800" spc="-7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the</a:t>
            </a:r>
            <a:r>
              <a:rPr dirty="0" sz="2800" spc="-6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potential</a:t>
            </a:r>
            <a:r>
              <a:rPr dirty="0" sz="2800" spc="-8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for</a:t>
            </a:r>
            <a:r>
              <a:rPr dirty="0" sz="2800" spc="-65">
                <a:latin typeface="Candara"/>
                <a:cs typeface="Candara"/>
              </a:rPr>
              <a:t> </a:t>
            </a:r>
            <a:r>
              <a:rPr dirty="0" sz="2800" spc="-10">
                <a:latin typeface="Candara"/>
                <a:cs typeface="Candara"/>
              </a:rPr>
              <a:t>participants</a:t>
            </a:r>
            <a:r>
              <a:rPr dirty="0" sz="2800" spc="-7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to</a:t>
            </a:r>
            <a:r>
              <a:rPr dirty="0" sz="2800" spc="-7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be</a:t>
            </a:r>
            <a:r>
              <a:rPr dirty="0" sz="2800" spc="-70">
                <a:latin typeface="Candara"/>
                <a:cs typeface="Candara"/>
              </a:rPr>
              <a:t> </a:t>
            </a:r>
            <a:r>
              <a:rPr dirty="0" sz="2800" spc="-10">
                <a:latin typeface="Candara"/>
                <a:cs typeface="Candara"/>
              </a:rPr>
              <a:t>compensated</a:t>
            </a:r>
            <a:r>
              <a:rPr dirty="0" sz="2800" spc="-75">
                <a:latin typeface="Candara"/>
                <a:cs typeface="Candara"/>
              </a:rPr>
              <a:t> </a:t>
            </a:r>
            <a:r>
              <a:rPr dirty="0" sz="2800" spc="-25">
                <a:latin typeface="Candara"/>
                <a:cs typeface="Candara"/>
              </a:rPr>
              <a:t>for </a:t>
            </a:r>
            <a:r>
              <a:rPr dirty="0" sz="2800">
                <a:latin typeface="Candara"/>
                <a:cs typeface="Candara"/>
              </a:rPr>
              <a:t>costs</a:t>
            </a:r>
            <a:r>
              <a:rPr dirty="0" sz="2800" spc="-5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incurred</a:t>
            </a:r>
            <a:r>
              <a:rPr dirty="0" sz="2800" spc="-8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to</a:t>
            </a:r>
            <a:r>
              <a:rPr dirty="0" sz="2800" spc="-60">
                <a:latin typeface="Candara"/>
                <a:cs typeface="Candara"/>
              </a:rPr>
              <a:t> </a:t>
            </a:r>
            <a:r>
              <a:rPr dirty="0" sz="2800" spc="-10">
                <a:latin typeface="Candara"/>
                <a:cs typeface="Candara"/>
              </a:rPr>
              <a:t>participate</a:t>
            </a:r>
            <a:r>
              <a:rPr dirty="0" sz="2800" spc="-6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in</a:t>
            </a:r>
            <a:r>
              <a:rPr dirty="0" sz="2800" spc="-6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the</a:t>
            </a:r>
            <a:r>
              <a:rPr dirty="0" sz="2800" spc="-60">
                <a:latin typeface="Candara"/>
                <a:cs typeface="Candara"/>
              </a:rPr>
              <a:t> </a:t>
            </a:r>
            <a:r>
              <a:rPr dirty="0" sz="2800" spc="-10">
                <a:latin typeface="Candara"/>
                <a:cs typeface="Candara"/>
              </a:rPr>
              <a:t>trial.</a:t>
            </a:r>
            <a:endParaRPr sz="2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7604" y="125933"/>
            <a:ext cx="4270375" cy="104203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4725"/>
              </a:lnSpc>
              <a:spcBef>
                <a:spcPts val="95"/>
              </a:spcBef>
            </a:pPr>
            <a:r>
              <a:rPr dirty="0" sz="4000"/>
              <a:t>ICH</a:t>
            </a:r>
            <a:r>
              <a:rPr dirty="0" sz="4000" spc="-65"/>
              <a:t> </a:t>
            </a:r>
            <a:r>
              <a:rPr dirty="0" sz="4000"/>
              <a:t>E6</a:t>
            </a:r>
            <a:r>
              <a:rPr dirty="0" sz="4000" spc="-55"/>
              <a:t> </a:t>
            </a:r>
            <a:r>
              <a:rPr dirty="0" sz="4000"/>
              <a:t>(R3)</a:t>
            </a:r>
            <a:r>
              <a:rPr dirty="0" sz="4000" spc="-50"/>
              <a:t> </a:t>
            </a:r>
            <a:r>
              <a:rPr dirty="0" sz="3750"/>
              <a:t>ANNEX</a:t>
            </a:r>
            <a:r>
              <a:rPr dirty="0" sz="3750" spc="-95"/>
              <a:t> </a:t>
            </a:r>
            <a:r>
              <a:rPr dirty="0" sz="3750" spc="-50"/>
              <a:t>1</a:t>
            </a:r>
            <a:endParaRPr sz="3750"/>
          </a:p>
          <a:p>
            <a:pPr marL="12700">
              <a:lnSpc>
                <a:spcPts val="3285"/>
              </a:lnSpc>
            </a:pPr>
            <a:r>
              <a:rPr dirty="0" sz="2800" spc="-10" i="1">
                <a:latin typeface="Candara"/>
                <a:cs typeface="Candara"/>
              </a:rPr>
              <a:t>INVESTIGATOR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24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781555" y="1152144"/>
          <a:ext cx="8705215" cy="5602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3790"/>
                <a:gridCol w="2421890"/>
              </a:tblGrid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b="1">
                          <a:latin typeface="Candara"/>
                          <a:cs typeface="Candara"/>
                        </a:rPr>
                        <a:t>ICH E6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(R3)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spc="-10" b="1">
                          <a:latin typeface="Candara"/>
                          <a:cs typeface="Candara"/>
                        </a:rPr>
                        <a:t>Section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b="1">
                          <a:latin typeface="Candara"/>
                          <a:cs typeface="Candara"/>
                        </a:rPr>
                        <a:t>ICH E6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(R2)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spc="-20" b="1">
                          <a:latin typeface="Candara"/>
                          <a:cs typeface="Candara"/>
                        </a:rPr>
                        <a:t>Ref.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2.1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Qualifications</a:t>
                      </a:r>
                      <a:r>
                        <a:rPr dirty="0" sz="2000" spc="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and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Training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4.1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2.2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Resources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4.2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2.3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Responsibilities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4.1,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4.2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2.4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Communication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with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IRB/IEC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4.4,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4.10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2.5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Compliance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with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Protocol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4.1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2.6</a:t>
                      </a:r>
                      <a:r>
                        <a:rPr dirty="0" sz="2000" spc="-3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Premature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Termination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or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Suspension of</a:t>
                      </a:r>
                      <a:r>
                        <a:rPr dirty="0" sz="2000" spc="-3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Trial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0">
                          <a:latin typeface="Candara"/>
                          <a:cs typeface="Candara"/>
                        </a:rPr>
                        <a:t>4.12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2.7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Participant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Medical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Care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and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Safety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Reporting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4.3,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4.11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2.8</a:t>
                      </a:r>
                      <a:r>
                        <a:rPr dirty="0" sz="2000" spc="-3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Informed</a:t>
                      </a:r>
                      <a:r>
                        <a:rPr dirty="0" sz="2000" spc="-4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Consent</a:t>
                      </a:r>
                      <a:r>
                        <a:rPr dirty="0" sz="2000" spc="-3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to</a:t>
                      </a:r>
                      <a:r>
                        <a:rPr dirty="0" sz="2000" spc="-3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Trial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Participants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4.8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2.9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End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of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participation in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clinical</a:t>
                      </a:r>
                      <a:r>
                        <a:rPr dirty="0" sz="2000" spc="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trial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4.3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2.10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Investigational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Product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Management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4.6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2.11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Randomisation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Procedures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and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Unblinding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4.7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2.12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Records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4.9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2.13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Clinical</a:t>
                      </a:r>
                      <a:r>
                        <a:rPr dirty="0" sz="2000" spc="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Trial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/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Study</a:t>
                      </a:r>
                      <a:r>
                        <a:rPr dirty="0" sz="2000" spc="-3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Reports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2000" spc="-20">
                          <a:latin typeface="Candara"/>
                          <a:cs typeface="Candara"/>
                        </a:rPr>
                        <a:t>4.13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040" rIns="0" bIns="0" rtlCol="0" vert="horz">
            <a:spAutoFit/>
          </a:bodyPr>
          <a:lstStyle/>
          <a:p>
            <a:pPr marL="12700" marR="5080">
              <a:lnSpc>
                <a:spcPts val="4470"/>
              </a:lnSpc>
              <a:spcBef>
                <a:spcPts val="520"/>
              </a:spcBef>
            </a:pPr>
            <a:r>
              <a:rPr dirty="0" sz="4000" spc="-10"/>
              <a:t>Investigator</a:t>
            </a:r>
            <a:r>
              <a:rPr dirty="0" sz="4000" spc="-110"/>
              <a:t> </a:t>
            </a:r>
            <a:r>
              <a:rPr dirty="0" sz="4000"/>
              <a:t>-</a:t>
            </a:r>
            <a:r>
              <a:rPr dirty="0" sz="4000" spc="-110"/>
              <a:t> </a:t>
            </a:r>
            <a:r>
              <a:rPr dirty="0" sz="4000"/>
              <a:t>Informed</a:t>
            </a:r>
            <a:r>
              <a:rPr dirty="0" sz="4000" spc="-114"/>
              <a:t> </a:t>
            </a:r>
            <a:r>
              <a:rPr dirty="0" sz="4000" spc="-10"/>
              <a:t>Consent Changes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24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38734" y="1358097"/>
            <a:ext cx="11751310" cy="5070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05" marR="5080" indent="-256540">
              <a:lnSpc>
                <a:spcPct val="107000"/>
              </a:lnSpc>
              <a:spcBef>
                <a:spcPts val="100"/>
              </a:spcBef>
              <a:buClr>
                <a:srgbClr val="0092D0"/>
              </a:buClr>
              <a:buSzPct val="120000"/>
              <a:buFont typeface="Candara"/>
              <a:buChar char="•"/>
              <a:tabLst>
                <a:tab pos="268605" algn="l"/>
              </a:tabLst>
            </a:pPr>
            <a:r>
              <a:rPr dirty="0" sz="2000" b="1">
                <a:latin typeface="Candara"/>
                <a:cs typeface="Candara"/>
              </a:rPr>
              <a:t>…..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Varied</a:t>
            </a:r>
            <a:r>
              <a:rPr dirty="0" u="sng" sz="2000" spc="-4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approaches to</a:t>
            </a:r>
            <a:r>
              <a:rPr dirty="0" u="sng" sz="2000" spc="-3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the</a:t>
            </a:r>
            <a:r>
              <a:rPr dirty="0" u="sng" sz="2000" spc="-2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provision</a:t>
            </a:r>
            <a:r>
              <a:rPr dirty="0" u="sng" sz="2000" spc="-2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of</a:t>
            </a:r>
            <a:r>
              <a:rPr dirty="0" u="sng" sz="2000" spc="-2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information</a:t>
            </a:r>
            <a:r>
              <a:rPr dirty="0" u="sng" sz="2000" spc="-3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and</a:t>
            </a:r>
            <a:r>
              <a:rPr dirty="0" u="sng" sz="20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the</a:t>
            </a:r>
            <a:r>
              <a:rPr dirty="0" u="sng" sz="2000" spc="-2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discussion</a:t>
            </a:r>
            <a:r>
              <a:rPr dirty="0" u="sng" sz="2000" spc="-4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about</a:t>
            </a:r>
            <a:r>
              <a:rPr dirty="0" u="sng" sz="2000" spc="-2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the</a:t>
            </a:r>
            <a:r>
              <a:rPr dirty="0" u="sng" sz="2000" spc="-2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trial</a:t>
            </a:r>
            <a:r>
              <a:rPr dirty="0" u="sng" sz="2000" spc="-1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can</a:t>
            </a:r>
            <a:r>
              <a:rPr dirty="0" u="sng" sz="2000" spc="-1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be</a:t>
            </a:r>
            <a:r>
              <a:rPr dirty="0" u="sng" sz="20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used.</a:t>
            </a:r>
            <a:r>
              <a:rPr dirty="0" u="sng" sz="2000" spc="4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sz="2000" spc="-20" b="1">
                <a:solidFill>
                  <a:srgbClr val="006FC0"/>
                </a:solidFill>
                <a:latin typeface="Candara"/>
                <a:cs typeface="Candara"/>
              </a:rPr>
              <a:t>This </a:t>
            </a:r>
            <a:r>
              <a:rPr dirty="0" sz="2000" b="1">
                <a:solidFill>
                  <a:srgbClr val="006FC0"/>
                </a:solidFill>
                <a:latin typeface="Candara"/>
                <a:cs typeface="Candara"/>
              </a:rPr>
              <a:t>can</a:t>
            </a:r>
            <a:r>
              <a:rPr dirty="0" sz="2000" spc="-10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 b="1">
                <a:solidFill>
                  <a:srgbClr val="006FC0"/>
                </a:solidFill>
                <a:latin typeface="Candara"/>
                <a:cs typeface="Candara"/>
              </a:rPr>
              <a:t>include,</a:t>
            </a:r>
            <a:r>
              <a:rPr dirty="0" sz="2000" spc="-40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 b="1">
                <a:solidFill>
                  <a:srgbClr val="006FC0"/>
                </a:solidFill>
                <a:latin typeface="Candara"/>
                <a:cs typeface="Candara"/>
              </a:rPr>
              <a:t>for</a:t>
            </a:r>
            <a:r>
              <a:rPr dirty="0" sz="2000" spc="-10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 b="1">
                <a:solidFill>
                  <a:srgbClr val="006FC0"/>
                </a:solidFill>
                <a:latin typeface="Candara"/>
                <a:cs typeface="Candara"/>
              </a:rPr>
              <a:t>example,</a:t>
            </a:r>
            <a:r>
              <a:rPr dirty="0" sz="2000" spc="-15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 b="1">
                <a:solidFill>
                  <a:srgbClr val="006FC0"/>
                </a:solidFill>
                <a:latin typeface="Candara"/>
                <a:cs typeface="Candara"/>
              </a:rPr>
              <a:t>providing</a:t>
            </a:r>
            <a:r>
              <a:rPr dirty="0" sz="2000" spc="-25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text</a:t>
            </a:r>
            <a:r>
              <a:rPr dirty="0" u="sng" sz="2000" spc="-3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in</a:t>
            </a:r>
            <a:r>
              <a:rPr dirty="0" u="sng" sz="2000" spc="-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different</a:t>
            </a:r>
            <a:r>
              <a:rPr dirty="0" u="sng" sz="2000" spc="-1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formats,</a:t>
            </a:r>
            <a:r>
              <a:rPr dirty="0" u="sng" sz="20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images</a:t>
            </a:r>
            <a:r>
              <a:rPr dirty="0" u="sng" sz="2000" spc="-2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and</a:t>
            </a:r>
            <a:r>
              <a:rPr dirty="0" u="sng" sz="20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videos</a:t>
            </a:r>
            <a:r>
              <a:rPr dirty="0" u="sng" sz="2000" spc="-3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and</a:t>
            </a:r>
            <a:r>
              <a:rPr dirty="0" u="sng" sz="20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using</a:t>
            </a:r>
            <a:r>
              <a:rPr dirty="0" u="sng" sz="2000" spc="-2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telephone</a:t>
            </a:r>
            <a:r>
              <a:rPr dirty="0" u="sng" sz="2000" spc="-4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spc="-2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or</a:t>
            </a:r>
            <a:r>
              <a:rPr dirty="0" sz="2000" spc="-25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video</a:t>
            </a:r>
            <a:r>
              <a:rPr dirty="0" u="sng" sz="2000" spc="-5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conferencing</a:t>
            </a:r>
            <a:r>
              <a:rPr dirty="0" u="sng" sz="2000" spc="-3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with</a:t>
            </a:r>
            <a:r>
              <a:rPr dirty="0" u="sng" sz="2000" spc="-1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investigator</a:t>
            </a:r>
            <a:r>
              <a:rPr dirty="0" u="sng" sz="2000" spc="-3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site</a:t>
            </a:r>
            <a:r>
              <a:rPr dirty="0" u="sng" sz="2000" spc="-2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staff</a:t>
            </a:r>
            <a:r>
              <a:rPr dirty="0" sz="2000" b="1">
                <a:solidFill>
                  <a:srgbClr val="006FC0"/>
                </a:solidFill>
                <a:latin typeface="Candara"/>
                <a:cs typeface="Candara"/>
              </a:rPr>
              <a:t>.</a:t>
            </a:r>
            <a:r>
              <a:rPr dirty="0" sz="2000" spc="-10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Informed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consent</a:t>
            </a:r>
            <a:r>
              <a:rPr dirty="0" sz="2000" spc="-2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is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documented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by</a:t>
            </a:r>
            <a:r>
              <a:rPr dirty="0" sz="2000" spc="-4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means</a:t>
            </a:r>
            <a:r>
              <a:rPr dirty="0" sz="2000" spc="-1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of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</a:t>
            </a:r>
            <a:r>
              <a:rPr dirty="0" sz="2000" spc="25" b="1">
                <a:latin typeface="Candara"/>
                <a:cs typeface="Candara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written</a:t>
            </a:r>
            <a:r>
              <a:rPr dirty="0" u="sng" sz="2000" spc="-25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or</a:t>
            </a:r>
            <a:r>
              <a:rPr dirty="0" sz="2000" spc="-25" b="1">
                <a:latin typeface="Candara"/>
                <a:cs typeface="Candara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electronic</a:t>
            </a:r>
            <a:r>
              <a:rPr dirty="0" sz="2000" b="1">
                <a:latin typeface="Candara"/>
                <a:cs typeface="Candara"/>
              </a:rPr>
              <a:t>,</a:t>
            </a:r>
            <a:r>
              <a:rPr dirty="0" sz="2000" spc="-5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signed</a:t>
            </a:r>
            <a:r>
              <a:rPr dirty="0" sz="2000" spc="-3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and</a:t>
            </a:r>
            <a:r>
              <a:rPr dirty="0" sz="2000" spc="-1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dated</a:t>
            </a:r>
            <a:r>
              <a:rPr dirty="0" sz="2000" spc="-2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informed</a:t>
            </a:r>
            <a:r>
              <a:rPr dirty="0" sz="2000" spc="-2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consent</a:t>
            </a:r>
            <a:r>
              <a:rPr dirty="0" sz="2000" spc="-3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form.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Obtaining</a:t>
            </a:r>
            <a:r>
              <a:rPr dirty="0" u="sng" sz="2000" spc="-5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consent</a:t>
            </a:r>
            <a:r>
              <a:rPr dirty="0" sz="2000" spc="-25" b="1"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remotely</a:t>
            </a:r>
            <a:r>
              <a:rPr dirty="0" sz="2000" spc="-25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may</a:t>
            </a:r>
            <a:r>
              <a:rPr dirty="0" u="sng" sz="2000" spc="-1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be</a:t>
            </a:r>
            <a:r>
              <a:rPr dirty="0" u="sng" sz="2000" spc="-15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spc="-1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considered</a:t>
            </a:r>
            <a:r>
              <a:rPr dirty="0" sz="2000" spc="-10" b="1">
                <a:latin typeface="Candara"/>
                <a:cs typeface="Candara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when</a:t>
            </a:r>
            <a:r>
              <a:rPr dirty="0" u="sng" sz="2000" spc="-3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spc="-1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appropriate</a:t>
            </a:r>
            <a:r>
              <a:rPr dirty="0" sz="2000" spc="-10" b="1">
                <a:latin typeface="Candara"/>
                <a:cs typeface="Candara"/>
              </a:rPr>
              <a:t>.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92D0"/>
              </a:buClr>
              <a:buFont typeface="Candara"/>
              <a:buChar char="•"/>
            </a:pPr>
            <a:endParaRPr sz="1650">
              <a:latin typeface="Candara"/>
              <a:cs typeface="Candara"/>
            </a:endParaRPr>
          </a:p>
          <a:p>
            <a:pPr marL="267335" marR="316865" indent="-255270">
              <a:lnSpc>
                <a:spcPct val="100000"/>
              </a:lnSpc>
              <a:buClr>
                <a:srgbClr val="0092D0"/>
              </a:buClr>
              <a:buSzPct val="120000"/>
              <a:buFont typeface="Candara"/>
              <a:buChar char="•"/>
              <a:tabLst>
                <a:tab pos="268605" algn="l"/>
              </a:tabLst>
            </a:pPr>
            <a:r>
              <a:rPr dirty="0" sz="2000" b="1">
                <a:latin typeface="Candara"/>
                <a:cs typeface="Candara"/>
              </a:rPr>
              <a:t>The</a:t>
            </a:r>
            <a:r>
              <a:rPr dirty="0" sz="2000" spc="-4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information</a:t>
            </a:r>
            <a:r>
              <a:rPr dirty="0" sz="2000" spc="-3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should</a:t>
            </a:r>
            <a:r>
              <a:rPr dirty="0" sz="2000" spc="-4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be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as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clear</a:t>
            </a:r>
            <a:r>
              <a:rPr dirty="0" u="sng" sz="2000" spc="-2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and</a:t>
            </a:r>
            <a:r>
              <a:rPr dirty="0" u="sng" sz="2000" spc="-1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concise</a:t>
            </a:r>
            <a:r>
              <a:rPr dirty="0" u="sng" sz="2000" spc="-2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as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possible,</a:t>
            </a:r>
            <a:r>
              <a:rPr dirty="0" sz="2000" spc="-30" b="1"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use</a:t>
            </a:r>
            <a:r>
              <a:rPr dirty="0" u="sng" sz="2000" spc="-3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simple</a:t>
            </a:r>
            <a:r>
              <a:rPr dirty="0" sz="2000" spc="-25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language</a:t>
            </a:r>
            <a:r>
              <a:rPr dirty="0" sz="2000" spc="-3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and</a:t>
            </a:r>
            <a:r>
              <a:rPr dirty="0" sz="2000" spc="-10" b="1"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avoid</a:t>
            </a:r>
            <a:r>
              <a:rPr dirty="0" u="sng" sz="2000" spc="-2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unnecessary</a:t>
            </a:r>
            <a:r>
              <a:rPr dirty="0" sz="2000" spc="-10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 spc="-10" b="1">
                <a:solidFill>
                  <a:srgbClr val="006FC0"/>
                </a:solidFill>
                <a:latin typeface="Candara"/>
                <a:cs typeface="Candara"/>
              </a:rPr>
              <a:t>	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volume</a:t>
            </a:r>
            <a:r>
              <a:rPr dirty="0" u="sng" sz="2000" spc="-5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and</a:t>
            </a:r>
            <a:r>
              <a:rPr dirty="0" u="sng" sz="2000" spc="-1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spc="-1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complexity</a:t>
            </a:r>
            <a:r>
              <a:rPr dirty="0" sz="2000" spc="-10" b="1">
                <a:latin typeface="Candara"/>
                <a:cs typeface="Candara"/>
              </a:rPr>
              <a:t>.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92D0"/>
              </a:buClr>
              <a:buFont typeface="Candara"/>
              <a:buChar char="•"/>
            </a:pPr>
            <a:endParaRPr sz="1600">
              <a:latin typeface="Candara"/>
              <a:cs typeface="Candara"/>
            </a:endParaRPr>
          </a:p>
          <a:p>
            <a:pPr marL="267335" marR="432434" indent="-255270">
              <a:lnSpc>
                <a:spcPct val="100000"/>
              </a:lnSpc>
              <a:spcBef>
                <a:spcPts val="5"/>
              </a:spcBef>
              <a:buClr>
                <a:srgbClr val="0092D0"/>
              </a:buClr>
              <a:buSzPct val="120000"/>
              <a:buFont typeface="Candara"/>
              <a:buChar char="•"/>
              <a:tabLst>
                <a:tab pos="268605" algn="l"/>
              </a:tabLst>
            </a:pPr>
            <a:r>
              <a:rPr dirty="0" sz="2000" b="1">
                <a:latin typeface="Candara"/>
                <a:cs typeface="Candara"/>
              </a:rPr>
              <a:t>In</a:t>
            </a:r>
            <a:r>
              <a:rPr dirty="0" sz="2000" spc="-10" b="1">
                <a:latin typeface="Candara"/>
                <a:cs typeface="Candara"/>
              </a:rPr>
              <a:t> </a:t>
            </a:r>
            <a:r>
              <a:rPr dirty="0" sz="2000" b="1">
                <a:solidFill>
                  <a:srgbClr val="006FC0"/>
                </a:solidFill>
                <a:latin typeface="Candara"/>
                <a:cs typeface="Candara"/>
              </a:rPr>
              <a:t>exceptional</a:t>
            </a:r>
            <a:r>
              <a:rPr dirty="0" sz="2000" spc="-45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 b="1">
                <a:solidFill>
                  <a:srgbClr val="006FC0"/>
                </a:solidFill>
                <a:latin typeface="Candara"/>
                <a:cs typeface="Candara"/>
              </a:rPr>
              <a:t>circumstances</a:t>
            </a:r>
            <a:r>
              <a:rPr dirty="0" sz="2000" spc="-25" b="1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(e.g.,</a:t>
            </a:r>
            <a:r>
              <a:rPr dirty="0" sz="2000" spc="-4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public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health</a:t>
            </a:r>
            <a:r>
              <a:rPr dirty="0" sz="2000" spc="-4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emergencies),</a:t>
            </a:r>
            <a:r>
              <a:rPr dirty="0" sz="2000" spc="-5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when</a:t>
            </a:r>
            <a:r>
              <a:rPr dirty="0" sz="2000" spc="-2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the</a:t>
            </a:r>
            <a:r>
              <a:rPr dirty="0" sz="2000" spc="-2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usual</a:t>
            </a:r>
            <a:r>
              <a:rPr dirty="0" sz="2000" spc="-2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methods</a:t>
            </a:r>
            <a:r>
              <a:rPr dirty="0" sz="2000" spc="-4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to</a:t>
            </a:r>
            <a:r>
              <a:rPr dirty="0" sz="2000" spc="-3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obtain</a:t>
            </a:r>
            <a:r>
              <a:rPr dirty="0" sz="2000" spc="-25" b="1">
                <a:latin typeface="Candara"/>
                <a:cs typeface="Candara"/>
              </a:rPr>
              <a:t> and </a:t>
            </a:r>
            <a:r>
              <a:rPr dirty="0" sz="2000" spc="-25" b="1">
                <a:latin typeface="Candara"/>
                <a:cs typeface="Candara"/>
              </a:rPr>
              <a:t>	</a:t>
            </a:r>
            <a:r>
              <a:rPr dirty="0" sz="2000" b="1">
                <a:latin typeface="Candara"/>
                <a:cs typeface="Candara"/>
              </a:rPr>
              <a:t>document</a:t>
            </a:r>
            <a:r>
              <a:rPr dirty="0" sz="2000" spc="-6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informed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consent</a:t>
            </a:r>
            <a:r>
              <a:rPr dirty="0" sz="2000" spc="-3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are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not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possible,</a:t>
            </a:r>
            <a:r>
              <a:rPr dirty="0" sz="2000" spc="-4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the</a:t>
            </a:r>
            <a:r>
              <a:rPr dirty="0" sz="2000" spc="-2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use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of</a:t>
            </a:r>
            <a:r>
              <a:rPr dirty="0" sz="2000" spc="-2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alternative</a:t>
            </a:r>
            <a:r>
              <a:rPr dirty="0" sz="2000" spc="-3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measures</a:t>
            </a:r>
            <a:r>
              <a:rPr dirty="0" sz="2000" spc="-2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and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technologies</a:t>
            </a:r>
            <a:r>
              <a:rPr dirty="0" sz="2000" spc="-20" b="1">
                <a:latin typeface="Candara"/>
                <a:cs typeface="Candara"/>
              </a:rPr>
              <a:t> </a:t>
            </a:r>
            <a:r>
              <a:rPr dirty="0" sz="2000" spc="-25" b="1">
                <a:latin typeface="Candara"/>
                <a:cs typeface="Candara"/>
              </a:rPr>
              <a:t>in </a:t>
            </a:r>
            <a:r>
              <a:rPr dirty="0" sz="2000" spc="-25" b="1">
                <a:latin typeface="Candara"/>
                <a:cs typeface="Candara"/>
              </a:rPr>
              <a:t>	</a:t>
            </a:r>
            <a:r>
              <a:rPr dirty="0" sz="2000" b="1">
                <a:latin typeface="Candara"/>
                <a:cs typeface="Candara"/>
              </a:rPr>
              <a:t>accordance</a:t>
            </a:r>
            <a:r>
              <a:rPr dirty="0" sz="2000" spc="-3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with</a:t>
            </a:r>
            <a:r>
              <a:rPr dirty="0" sz="2000" spc="-4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local</a:t>
            </a:r>
            <a:r>
              <a:rPr dirty="0" sz="2000" spc="-2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IRBs/IECs</a:t>
            </a:r>
            <a:r>
              <a:rPr dirty="0" sz="2000" spc="-4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and</a:t>
            </a:r>
            <a:r>
              <a:rPr dirty="0" sz="2000" spc="-2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applicable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regulatory</a:t>
            </a:r>
            <a:r>
              <a:rPr dirty="0" sz="2000" spc="-4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requirements</a:t>
            </a:r>
            <a:r>
              <a:rPr dirty="0" sz="2000" spc="-5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should</a:t>
            </a:r>
            <a:r>
              <a:rPr dirty="0" sz="2000" spc="-5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be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spc="-10" b="1">
                <a:latin typeface="Candara"/>
                <a:cs typeface="Candara"/>
              </a:rPr>
              <a:t>considered.</a:t>
            </a:r>
            <a:endParaRPr sz="2000">
              <a:latin typeface="Candara"/>
              <a:cs typeface="Candara"/>
            </a:endParaRPr>
          </a:p>
          <a:p>
            <a:pPr marL="268605" marR="157480" indent="-256540">
              <a:lnSpc>
                <a:spcPct val="100000"/>
              </a:lnSpc>
              <a:spcBef>
                <a:spcPts val="1200"/>
              </a:spcBef>
              <a:buClr>
                <a:srgbClr val="0092D0"/>
              </a:buClr>
              <a:buSzPct val="120000"/>
              <a:buFont typeface="Candara"/>
              <a:buChar char="•"/>
              <a:tabLst>
                <a:tab pos="268605" algn="l"/>
              </a:tabLst>
            </a:pPr>
            <a:r>
              <a:rPr dirty="0" sz="2000" b="1">
                <a:latin typeface="Candara"/>
                <a:cs typeface="Candara"/>
              </a:rPr>
              <a:t>Where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minor</a:t>
            </a:r>
            <a:r>
              <a:rPr dirty="0" u="sng" sz="2000" spc="-15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is</a:t>
            </a:r>
            <a:r>
              <a:rPr dirty="0" u="sng" sz="2000" spc="-15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to</a:t>
            </a:r>
            <a:r>
              <a:rPr dirty="0" u="sng" sz="2000" spc="-15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be</a:t>
            </a:r>
            <a:r>
              <a:rPr dirty="0" u="sng" sz="2000" spc="-30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included</a:t>
            </a:r>
            <a:r>
              <a:rPr dirty="0" u="sng" sz="2000" spc="-40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as</a:t>
            </a:r>
            <a:r>
              <a:rPr dirty="0" u="sng" sz="2000" spc="-15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a</a:t>
            </a:r>
            <a:r>
              <a:rPr dirty="0" u="sng" sz="2000" spc="-15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participant,</a:t>
            </a:r>
            <a:r>
              <a:rPr dirty="0" u="sng" sz="2000" spc="-5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spc="-10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age-</a:t>
            </a:r>
            <a:r>
              <a:rPr dirty="0" u="sng" sz="2000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appropriate</a:t>
            </a:r>
            <a:r>
              <a:rPr dirty="0" u="sng" sz="2000" spc="5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assent</a:t>
            </a:r>
            <a:r>
              <a:rPr dirty="0" u="sng" sz="2000" spc="-35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information</a:t>
            </a:r>
            <a:r>
              <a:rPr dirty="0" u="sng" sz="2000" spc="-35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should</a:t>
            </a:r>
            <a:r>
              <a:rPr dirty="0" u="sng" sz="2000" spc="-30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be</a:t>
            </a:r>
            <a:r>
              <a:rPr dirty="0" u="sng" sz="2000" spc="-20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 spc="-10" b="1"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provided</a:t>
            </a:r>
            <a:r>
              <a:rPr dirty="0" sz="2000" spc="-1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and</a:t>
            </a:r>
            <a:r>
              <a:rPr dirty="0" sz="2000" spc="-2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discussed</a:t>
            </a:r>
            <a:r>
              <a:rPr dirty="0" sz="2000" spc="-4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with</a:t>
            </a:r>
            <a:r>
              <a:rPr dirty="0" sz="2000" spc="-3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the</a:t>
            </a:r>
            <a:r>
              <a:rPr dirty="0" sz="2000" spc="-2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minor</a:t>
            </a:r>
            <a:r>
              <a:rPr dirty="0" sz="2000" spc="-2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as</a:t>
            </a:r>
            <a:r>
              <a:rPr dirty="0" sz="2000" spc="-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part</a:t>
            </a:r>
            <a:r>
              <a:rPr dirty="0" sz="2000" spc="1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of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the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consent</a:t>
            </a:r>
            <a:r>
              <a:rPr dirty="0" sz="2000" spc="-3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process</a:t>
            </a:r>
            <a:r>
              <a:rPr dirty="0" sz="2000" spc="-1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…..</a:t>
            </a:r>
            <a:r>
              <a:rPr dirty="0" sz="2000" spc="-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</a:t>
            </a:r>
            <a:r>
              <a:rPr dirty="0" sz="2000" spc="-2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process for</a:t>
            </a:r>
            <a:r>
              <a:rPr dirty="0" sz="2000" spc="-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re-consent</a:t>
            </a:r>
            <a:r>
              <a:rPr dirty="0" sz="2000" spc="-3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should</a:t>
            </a:r>
            <a:r>
              <a:rPr dirty="0" sz="2000" spc="-35" b="1">
                <a:latin typeface="Candara"/>
                <a:cs typeface="Candara"/>
              </a:rPr>
              <a:t> </a:t>
            </a:r>
            <a:r>
              <a:rPr dirty="0" sz="2000" spc="-25" b="1">
                <a:latin typeface="Candara"/>
                <a:cs typeface="Candara"/>
              </a:rPr>
              <a:t>be </a:t>
            </a:r>
            <a:r>
              <a:rPr dirty="0" sz="2000" b="1">
                <a:latin typeface="Candara"/>
                <a:cs typeface="Candara"/>
              </a:rPr>
              <a:t>considered</a:t>
            </a:r>
            <a:r>
              <a:rPr dirty="0" sz="2000" spc="-4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if</a:t>
            </a:r>
            <a:r>
              <a:rPr dirty="0" sz="2000" spc="-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during</a:t>
            </a:r>
            <a:r>
              <a:rPr dirty="0" sz="2000" spc="-2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the</a:t>
            </a:r>
            <a:r>
              <a:rPr dirty="0" sz="2000" spc="-2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trial,</a:t>
            </a:r>
            <a:r>
              <a:rPr dirty="0" sz="2000" spc="-1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the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minor</a:t>
            </a:r>
            <a:r>
              <a:rPr dirty="0" sz="2000" spc="-3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reaches</a:t>
            </a:r>
            <a:r>
              <a:rPr dirty="0" sz="2000" spc="-1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the</a:t>
            </a:r>
            <a:r>
              <a:rPr dirty="0" sz="2000" spc="-2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age</a:t>
            </a:r>
            <a:r>
              <a:rPr dirty="0" sz="2000" spc="-1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of</a:t>
            </a:r>
            <a:r>
              <a:rPr dirty="0" sz="2000" spc="-1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legal</a:t>
            </a:r>
            <a:r>
              <a:rPr dirty="0" sz="2000" spc="-2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consent,</a:t>
            </a:r>
            <a:r>
              <a:rPr dirty="0" sz="2000" spc="-4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in</a:t>
            </a:r>
            <a:r>
              <a:rPr dirty="0" sz="2000" spc="-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accordance</a:t>
            </a:r>
            <a:r>
              <a:rPr dirty="0" sz="2000" spc="-1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with</a:t>
            </a:r>
            <a:r>
              <a:rPr dirty="0" sz="2000" spc="-30" b="1">
                <a:latin typeface="Candara"/>
                <a:cs typeface="Candara"/>
              </a:rPr>
              <a:t> </a:t>
            </a:r>
            <a:r>
              <a:rPr dirty="0" sz="2000" spc="-10" b="1">
                <a:latin typeface="Candara"/>
                <a:cs typeface="Candara"/>
              </a:rPr>
              <a:t>applicable </a:t>
            </a:r>
            <a:r>
              <a:rPr dirty="0" sz="2000" b="1">
                <a:latin typeface="Candara"/>
                <a:cs typeface="Candara"/>
              </a:rPr>
              <a:t>regulatory</a:t>
            </a:r>
            <a:r>
              <a:rPr dirty="0" sz="2000" spc="-60" b="1">
                <a:latin typeface="Candara"/>
                <a:cs typeface="Candara"/>
              </a:rPr>
              <a:t> </a:t>
            </a:r>
            <a:r>
              <a:rPr dirty="0" sz="2000" spc="-10" b="1">
                <a:latin typeface="Candara"/>
                <a:cs typeface="Candara"/>
              </a:rPr>
              <a:t>requirements.</a:t>
            </a:r>
            <a:endParaRPr sz="20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3728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Investigator</a:t>
            </a:r>
            <a:r>
              <a:rPr dirty="0" sz="4000" spc="-150"/>
              <a:t> </a:t>
            </a:r>
            <a:r>
              <a:rPr dirty="0" sz="4000" spc="-25"/>
              <a:t>(2)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24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790143" y="1467739"/>
            <a:ext cx="10279380" cy="3683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0092D0"/>
              </a:buClr>
              <a:buSzPct val="118750"/>
              <a:buFont typeface="Arial"/>
              <a:buChar char="•"/>
              <a:tabLst>
                <a:tab pos="469265" algn="l"/>
              </a:tabLst>
            </a:pPr>
            <a:r>
              <a:rPr dirty="0" sz="2400">
                <a:latin typeface="Candara"/>
                <a:cs typeface="Candara"/>
              </a:rPr>
              <a:t>Clarified</a:t>
            </a:r>
            <a:r>
              <a:rPr dirty="0" sz="2400" spc="-3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evidence</a:t>
            </a:r>
            <a:r>
              <a:rPr dirty="0" sz="2400" spc="3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for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qualifications:</a:t>
            </a:r>
            <a:endParaRPr sz="2400">
              <a:latin typeface="Candara"/>
              <a:cs typeface="Candara"/>
            </a:endParaRPr>
          </a:p>
          <a:p>
            <a:pPr lvl="1" marL="926465" indent="-457200">
              <a:lnSpc>
                <a:spcPct val="100000"/>
              </a:lnSpc>
              <a:buClr>
                <a:srgbClr val="0092D0"/>
              </a:buClr>
              <a:buSzPct val="79166"/>
              <a:buFont typeface="Courier New"/>
              <a:buChar char="o"/>
              <a:tabLst>
                <a:tab pos="926465" algn="l"/>
              </a:tabLst>
            </a:pPr>
            <a:r>
              <a:rPr dirty="0" sz="2400">
                <a:latin typeface="Candara"/>
                <a:cs typeface="Candara"/>
              </a:rPr>
              <a:t>Allow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flexibility about documentation,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frequency</a:t>
            </a:r>
            <a:r>
              <a:rPr dirty="0" sz="2400" spc="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of </a:t>
            </a:r>
            <a:r>
              <a:rPr dirty="0" sz="2400" spc="-10">
                <a:latin typeface="Candara"/>
                <a:cs typeface="Candara"/>
              </a:rPr>
              <a:t>updates</a:t>
            </a:r>
            <a:endParaRPr sz="2400">
              <a:latin typeface="Candara"/>
              <a:cs typeface="Candara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0092D0"/>
              </a:buClr>
              <a:buFont typeface="Courier New"/>
              <a:buChar char="o"/>
            </a:pPr>
            <a:endParaRPr sz="2350">
              <a:latin typeface="Candara"/>
              <a:cs typeface="Candara"/>
            </a:endParaRPr>
          </a:p>
          <a:p>
            <a:pPr marL="469265" indent="-456565">
              <a:lnSpc>
                <a:spcPct val="100000"/>
              </a:lnSpc>
              <a:buClr>
                <a:srgbClr val="0092D0"/>
              </a:buClr>
              <a:buSzPct val="118750"/>
              <a:buFont typeface="Arial"/>
              <a:buChar char="•"/>
              <a:tabLst>
                <a:tab pos="469265" algn="l"/>
              </a:tabLst>
            </a:pPr>
            <a:r>
              <a:rPr dirty="0" sz="2400">
                <a:latin typeface="Candara"/>
                <a:cs typeface="Candara"/>
              </a:rPr>
              <a:t>Clarified</a:t>
            </a:r>
            <a:r>
              <a:rPr dirty="0" sz="2400" spc="-2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overall training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requirements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for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trial </a:t>
            </a:r>
            <a:r>
              <a:rPr dirty="0" sz="2400" spc="-10">
                <a:latin typeface="Candara"/>
                <a:cs typeface="Candara"/>
              </a:rPr>
              <a:t>staff:</a:t>
            </a:r>
            <a:endParaRPr sz="2400">
              <a:latin typeface="Candara"/>
              <a:cs typeface="Candara"/>
            </a:endParaRPr>
          </a:p>
          <a:p>
            <a:pPr lvl="1" marL="927100" marR="5080" indent="-457834">
              <a:lnSpc>
                <a:spcPct val="100000"/>
              </a:lnSpc>
              <a:buClr>
                <a:srgbClr val="0092D0"/>
              </a:buClr>
              <a:buSzPct val="79166"/>
              <a:buFont typeface="Courier New"/>
              <a:buChar char="o"/>
              <a:tabLst>
                <a:tab pos="927100" algn="l"/>
              </a:tabLst>
            </a:pPr>
            <a:r>
              <a:rPr dirty="0" sz="2400" spc="-25">
                <a:latin typeface="Candara"/>
                <a:cs typeface="Candara"/>
              </a:rPr>
              <a:t>Trial-</a:t>
            </a:r>
            <a:r>
              <a:rPr dirty="0" sz="2400">
                <a:latin typeface="Candara"/>
                <a:cs typeface="Candara"/>
              </a:rPr>
              <a:t>related training</a:t>
            </a:r>
            <a:r>
              <a:rPr dirty="0" sz="2400" spc="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to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persons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assisting</a:t>
            </a:r>
            <a:r>
              <a:rPr dirty="0" sz="2400" spc="-2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in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the</a:t>
            </a:r>
            <a:r>
              <a:rPr dirty="0" sz="2400" spc="2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clinical</a:t>
            </a:r>
            <a:r>
              <a:rPr dirty="0" sz="2400" spc="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trial</a:t>
            </a:r>
            <a:r>
              <a:rPr dirty="0" sz="2400" spc="20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should </a:t>
            </a:r>
            <a:r>
              <a:rPr dirty="0" sz="2400">
                <a:latin typeface="Candara"/>
                <a:cs typeface="Candara"/>
              </a:rPr>
              <a:t>correspond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to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what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is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necessary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to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enable them to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fulfil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their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delegated trial-</a:t>
            </a:r>
            <a:r>
              <a:rPr dirty="0" sz="2400">
                <a:latin typeface="Candara"/>
                <a:cs typeface="Candara"/>
              </a:rPr>
              <a:t>related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activities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that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go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beyond their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usual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training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and</a:t>
            </a:r>
            <a:r>
              <a:rPr dirty="0" u="sng" sz="2400" spc="1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experience.</a:t>
            </a:r>
            <a:endParaRPr sz="2400">
              <a:latin typeface="Candara"/>
              <a:cs typeface="Candara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0092D0"/>
              </a:buClr>
              <a:buFont typeface="Courier New"/>
              <a:buChar char="o"/>
            </a:pPr>
            <a:endParaRPr sz="2350">
              <a:latin typeface="Candara"/>
              <a:cs typeface="Candara"/>
            </a:endParaRPr>
          </a:p>
          <a:p>
            <a:pPr marL="469265" marR="560705" indent="-457200">
              <a:lnSpc>
                <a:spcPct val="100000"/>
              </a:lnSpc>
              <a:buClr>
                <a:srgbClr val="0092D0"/>
              </a:buClr>
              <a:buSzPct val="118750"/>
              <a:buFont typeface="Arial"/>
              <a:buChar char="•"/>
              <a:tabLst>
                <a:tab pos="469265" algn="l"/>
              </a:tabLst>
            </a:pPr>
            <a:r>
              <a:rPr dirty="0" sz="2400">
                <a:latin typeface="Candara"/>
                <a:cs typeface="Candara"/>
              </a:rPr>
              <a:t>Clarified</a:t>
            </a:r>
            <a:r>
              <a:rPr dirty="0" sz="2400" spc="-2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expectations</a:t>
            </a:r>
            <a:r>
              <a:rPr dirty="0" sz="2400" spc="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regarding</a:t>
            </a:r>
            <a:r>
              <a:rPr dirty="0" sz="2400" spc="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the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use of computerised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systems</a:t>
            </a:r>
            <a:r>
              <a:rPr dirty="0" sz="2400" spc="-3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at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 spc="-25">
                <a:latin typeface="Candara"/>
                <a:cs typeface="Candara"/>
              </a:rPr>
              <a:t>the </a:t>
            </a:r>
            <a:r>
              <a:rPr dirty="0" sz="2400">
                <a:latin typeface="Candara"/>
                <a:cs typeface="Candara"/>
              </a:rPr>
              <a:t>investigator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 spc="-20">
                <a:latin typeface="Candara"/>
                <a:cs typeface="Candara"/>
              </a:rPr>
              <a:t>site.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5109" rIns="0" bIns="0" rtlCol="0" vert="horz">
            <a:spAutoFit/>
          </a:bodyPr>
          <a:lstStyle/>
          <a:p>
            <a:pPr marL="9525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Investigator</a:t>
            </a:r>
            <a:r>
              <a:rPr dirty="0" sz="4000" spc="-140"/>
              <a:t> </a:t>
            </a:r>
            <a:r>
              <a:rPr dirty="0" sz="4000" spc="-25"/>
              <a:t>(3)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24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713333" y="1802129"/>
            <a:ext cx="10735310" cy="3684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0092D0"/>
              </a:buClr>
              <a:buSzPct val="118750"/>
              <a:buFont typeface="Arial"/>
              <a:buChar char="•"/>
              <a:tabLst>
                <a:tab pos="469900" algn="l"/>
              </a:tabLst>
            </a:pPr>
            <a:r>
              <a:rPr dirty="0" sz="2400">
                <a:latin typeface="Candara"/>
                <a:cs typeface="Candara"/>
              </a:rPr>
              <a:t>Clarified</a:t>
            </a:r>
            <a:r>
              <a:rPr dirty="0" sz="2400" spc="-3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the</a:t>
            </a:r>
            <a:r>
              <a:rPr dirty="0" sz="2400" spc="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expectations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between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the sponsor</a:t>
            </a:r>
            <a:r>
              <a:rPr dirty="0" sz="2400" spc="-2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and</a:t>
            </a:r>
            <a:r>
              <a:rPr dirty="0" sz="2400" spc="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investigator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regarding </a:t>
            </a:r>
            <a:r>
              <a:rPr dirty="0" sz="2400">
                <a:latin typeface="Candara"/>
                <a:cs typeface="Candara"/>
              </a:rPr>
              <a:t>service</a:t>
            </a:r>
            <a:r>
              <a:rPr dirty="0" sz="2400" spc="-2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providers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and the investigator</a:t>
            </a:r>
            <a:r>
              <a:rPr dirty="0" sz="2400" spc="-2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regarding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transfer/delegation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of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activities </a:t>
            </a:r>
            <a:r>
              <a:rPr dirty="0" sz="2400">
                <a:latin typeface="Candara"/>
                <a:cs typeface="Candara"/>
              </a:rPr>
              <a:t>to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service</a:t>
            </a:r>
            <a:r>
              <a:rPr dirty="0" sz="2400" spc="-10">
                <a:latin typeface="Candara"/>
                <a:cs typeface="Candara"/>
              </a:rPr>
              <a:t> providers.</a:t>
            </a:r>
            <a:endParaRPr sz="2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92D0"/>
              </a:buClr>
              <a:buFont typeface="Arial"/>
              <a:buChar char="•"/>
            </a:pPr>
            <a:endParaRPr sz="2350">
              <a:latin typeface="Candara"/>
              <a:cs typeface="Candara"/>
            </a:endParaRPr>
          </a:p>
          <a:p>
            <a:pPr marL="469265" indent="-456565">
              <a:lnSpc>
                <a:spcPct val="100000"/>
              </a:lnSpc>
              <a:buClr>
                <a:srgbClr val="0092D0"/>
              </a:buClr>
              <a:buSzPct val="118750"/>
              <a:buFont typeface="Arial"/>
              <a:buChar char="•"/>
              <a:tabLst>
                <a:tab pos="469265" algn="l"/>
              </a:tabLst>
            </a:pPr>
            <a:r>
              <a:rPr dirty="0" sz="2400">
                <a:latin typeface="Candara"/>
                <a:cs typeface="Candara"/>
              </a:rPr>
              <a:t>Clarified</a:t>
            </a:r>
            <a:r>
              <a:rPr dirty="0" sz="2400" spc="-3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expectations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regarding</a:t>
            </a:r>
            <a:r>
              <a:rPr dirty="0" sz="2400" spc="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identification</a:t>
            </a:r>
            <a:r>
              <a:rPr dirty="0" sz="2400" spc="-2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and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maintenance of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source</a:t>
            </a:r>
            <a:endParaRPr sz="2400">
              <a:latin typeface="Candara"/>
              <a:cs typeface="Candara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Candara"/>
                <a:cs typeface="Candara"/>
              </a:rPr>
              <a:t>records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and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timely</a:t>
            </a:r>
            <a:r>
              <a:rPr dirty="0" sz="2400" spc="-2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data </a:t>
            </a:r>
            <a:r>
              <a:rPr dirty="0" sz="2400" spc="-10">
                <a:latin typeface="Candara"/>
                <a:cs typeface="Candara"/>
              </a:rPr>
              <a:t>review.</a:t>
            </a:r>
            <a:endParaRPr sz="2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ndara"/>
              <a:cs typeface="Candara"/>
            </a:endParaRPr>
          </a:p>
          <a:p>
            <a:pPr marL="469900" marR="222250" indent="-457200">
              <a:lnSpc>
                <a:spcPct val="100000"/>
              </a:lnSpc>
              <a:buClr>
                <a:srgbClr val="0092D0"/>
              </a:buClr>
              <a:buSzPct val="118750"/>
              <a:buFont typeface="Arial"/>
              <a:buChar char="•"/>
              <a:tabLst>
                <a:tab pos="469900" algn="l"/>
              </a:tabLst>
            </a:pPr>
            <a:r>
              <a:rPr dirty="0" sz="2400">
                <a:latin typeface="Candara"/>
                <a:cs typeface="Candara"/>
              </a:rPr>
              <a:t>Clarified</a:t>
            </a:r>
            <a:r>
              <a:rPr dirty="0" sz="2400" spc="-3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requirements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for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delegation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documentation,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e.g.,</a:t>
            </a:r>
            <a:r>
              <a:rPr dirty="0" sz="2400" spc="2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trial-</a:t>
            </a:r>
            <a:r>
              <a:rPr dirty="0" sz="2400" spc="-10">
                <a:latin typeface="Candara"/>
                <a:cs typeface="Candara"/>
              </a:rPr>
              <a:t>specific </a:t>
            </a:r>
            <a:r>
              <a:rPr dirty="0" sz="2400">
                <a:latin typeface="Candara"/>
                <a:cs typeface="Candara"/>
              </a:rPr>
              <a:t>delegation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documentation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may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not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be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required</a:t>
            </a:r>
            <a:r>
              <a:rPr dirty="0" sz="2400" spc="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in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situations</a:t>
            </a:r>
            <a:r>
              <a:rPr dirty="0" sz="2400" spc="-4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where</a:t>
            </a:r>
            <a:r>
              <a:rPr dirty="0" sz="2400" spc="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the</a:t>
            </a:r>
            <a:r>
              <a:rPr dirty="0" sz="2400" spc="-10">
                <a:latin typeface="Candara"/>
                <a:cs typeface="Candara"/>
              </a:rPr>
              <a:t> clinical </a:t>
            </a:r>
            <a:r>
              <a:rPr dirty="0" sz="2400">
                <a:latin typeface="Candara"/>
                <a:cs typeface="Candara"/>
              </a:rPr>
              <a:t>trial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activities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are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performed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in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accordance</a:t>
            </a:r>
            <a:r>
              <a:rPr dirty="0" sz="2400" spc="2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with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routine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clinical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care.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9166" y="183006"/>
            <a:ext cx="4386580" cy="1041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4720"/>
              </a:lnSpc>
              <a:spcBef>
                <a:spcPts val="95"/>
              </a:spcBef>
            </a:pPr>
            <a:r>
              <a:rPr dirty="0" sz="4000"/>
              <a:t>ICH</a:t>
            </a:r>
            <a:r>
              <a:rPr dirty="0" sz="4000" spc="-90"/>
              <a:t> </a:t>
            </a:r>
            <a:r>
              <a:rPr dirty="0" sz="4000"/>
              <a:t>E6</a:t>
            </a:r>
            <a:r>
              <a:rPr dirty="0" sz="4000" spc="-85"/>
              <a:t> </a:t>
            </a:r>
            <a:r>
              <a:rPr dirty="0" sz="4000"/>
              <a:t>(R3)</a:t>
            </a:r>
            <a:r>
              <a:rPr dirty="0" sz="4000" spc="-90"/>
              <a:t> </a:t>
            </a:r>
            <a:r>
              <a:rPr dirty="0" sz="4000"/>
              <a:t>ANNEX</a:t>
            </a:r>
            <a:r>
              <a:rPr dirty="0" sz="4000" spc="-70"/>
              <a:t> </a:t>
            </a:r>
            <a:r>
              <a:rPr dirty="0" sz="4000" spc="-50"/>
              <a:t>1</a:t>
            </a:r>
            <a:endParaRPr sz="4000"/>
          </a:p>
          <a:p>
            <a:pPr marL="12700">
              <a:lnSpc>
                <a:spcPts val="3279"/>
              </a:lnSpc>
            </a:pPr>
            <a:r>
              <a:rPr dirty="0" sz="2800" spc="-10" i="1">
                <a:latin typeface="Candara"/>
                <a:cs typeface="Candara"/>
              </a:rPr>
              <a:t>SPONSOR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24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305178" y="1571752"/>
          <a:ext cx="9359900" cy="4324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2265"/>
                <a:gridCol w="2578734"/>
              </a:tblGrid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b="1">
                          <a:latin typeface="Candara"/>
                          <a:cs typeface="Candara"/>
                        </a:rPr>
                        <a:t>ICH E6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(R3)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spc="-10" b="1">
                          <a:latin typeface="Candara"/>
                          <a:cs typeface="Candara"/>
                        </a:rPr>
                        <a:t>Section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b="1">
                          <a:latin typeface="Candara"/>
                          <a:cs typeface="Candara"/>
                        </a:rPr>
                        <a:t>ICH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E6 (R2)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spc="-20" b="1">
                          <a:latin typeface="Candara"/>
                          <a:cs typeface="Candara"/>
                        </a:rPr>
                        <a:t>Ref.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3.1</a:t>
                      </a:r>
                      <a:r>
                        <a:rPr dirty="0" sz="2000" spc="-3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4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Trial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Design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5.0, 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5.4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3.2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Resources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NA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3.3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Allocation of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activities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5.7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3.4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Qualification</a:t>
                      </a:r>
                      <a:r>
                        <a:rPr dirty="0" sz="2000" spc="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and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Training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5.3,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5.4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3.5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Financing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5.9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3.6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Agreements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5.1,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5.2,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5.6,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5.9,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5.23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3.7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Investigator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Selection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5.6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3.8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Communication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with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IRB/IEC</a:t>
                      </a:r>
                      <a:r>
                        <a:rPr dirty="0" sz="2000" spc="-3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and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Regulatory</a:t>
                      </a:r>
                      <a:endParaRPr sz="2000">
                        <a:latin typeface="Candara"/>
                        <a:cs typeface="Candar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2000" spc="-10">
                          <a:latin typeface="Candara"/>
                          <a:cs typeface="Candara"/>
                        </a:rPr>
                        <a:t>Authority(ies)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5.10,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5.11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3.9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Sponsor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Oversight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NA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565" rIns="0" bIns="0" rtlCol="0" vert="horz">
            <a:spAutoFit/>
          </a:bodyPr>
          <a:lstStyle/>
          <a:p>
            <a:pPr marL="29845">
              <a:lnSpc>
                <a:spcPts val="4720"/>
              </a:lnSpc>
              <a:spcBef>
                <a:spcPts val="95"/>
              </a:spcBef>
            </a:pPr>
            <a:r>
              <a:rPr dirty="0" sz="4000"/>
              <a:t>ICH</a:t>
            </a:r>
            <a:r>
              <a:rPr dirty="0" sz="4000" spc="-90"/>
              <a:t> </a:t>
            </a:r>
            <a:r>
              <a:rPr dirty="0" sz="4000"/>
              <a:t>E6</a:t>
            </a:r>
            <a:r>
              <a:rPr dirty="0" sz="4000" spc="-85"/>
              <a:t> </a:t>
            </a:r>
            <a:r>
              <a:rPr dirty="0" sz="4000"/>
              <a:t>(R3)</a:t>
            </a:r>
            <a:r>
              <a:rPr dirty="0" sz="4000" spc="-90"/>
              <a:t> </a:t>
            </a:r>
            <a:r>
              <a:rPr dirty="0" sz="4000"/>
              <a:t>ANNEX</a:t>
            </a:r>
            <a:r>
              <a:rPr dirty="0" sz="4000" spc="-70"/>
              <a:t> </a:t>
            </a:r>
            <a:r>
              <a:rPr dirty="0" sz="4000" spc="-50"/>
              <a:t>1</a:t>
            </a:r>
            <a:endParaRPr sz="4000"/>
          </a:p>
          <a:p>
            <a:pPr marL="29845">
              <a:lnSpc>
                <a:spcPts val="3279"/>
              </a:lnSpc>
            </a:pPr>
            <a:r>
              <a:rPr dirty="0" sz="2800" spc="-10" i="1">
                <a:latin typeface="Candara"/>
                <a:cs typeface="Candara"/>
              </a:rPr>
              <a:t>SPONSOR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24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282064" y="1607566"/>
          <a:ext cx="9601835" cy="3928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31684"/>
                <a:gridCol w="2381250"/>
              </a:tblGrid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2400" b="1">
                          <a:latin typeface="Candara"/>
                          <a:cs typeface="Candara"/>
                        </a:rPr>
                        <a:t>ICH E6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(R3)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spc="-10" b="1">
                          <a:latin typeface="Candara"/>
                          <a:cs typeface="Candara"/>
                        </a:rPr>
                        <a:t>Section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2400" b="1">
                          <a:latin typeface="Candara"/>
                          <a:cs typeface="Candara"/>
                        </a:rPr>
                        <a:t>ICH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E6 (R2)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spc="-20" b="1">
                          <a:latin typeface="Candara"/>
                          <a:cs typeface="Candara"/>
                        </a:rPr>
                        <a:t>Ref.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3.10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Quality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Management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5.0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3.11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Quality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Assurance</a:t>
                      </a:r>
                      <a:r>
                        <a:rPr dirty="0" sz="2000" spc="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and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Quality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Control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5.1,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5.18,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5.19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3.12</a:t>
                      </a:r>
                      <a:r>
                        <a:rPr dirty="0" sz="2000" spc="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Non-compliance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>
                          <a:latin typeface="Candara"/>
                          <a:cs typeface="Candara"/>
                        </a:rPr>
                        <a:t>5.20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3.13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Safety</a:t>
                      </a:r>
                      <a:r>
                        <a:rPr dirty="0" sz="2000" spc="-3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Assessment</a:t>
                      </a:r>
                      <a:r>
                        <a:rPr dirty="0" sz="2000" spc="-3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and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Reporting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5.16,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5.17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3.14</a:t>
                      </a:r>
                      <a:r>
                        <a:rPr dirty="0" sz="2000" spc="-3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Insurance/Indemnification/Compensation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to</a:t>
                      </a:r>
                      <a:r>
                        <a:rPr dirty="0" sz="2000" spc="-3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participants</a:t>
                      </a:r>
                      <a:endParaRPr sz="2000">
                        <a:latin typeface="Candara"/>
                        <a:cs typeface="Candar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and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investigators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5.8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3.15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Investigational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Product(s)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5.12,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5.13,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5.14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3.16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Data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and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Records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5.5, 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5.15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3.17 –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Reports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5.21,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5.22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2685" y="1044330"/>
            <a:ext cx="9968865" cy="3541395"/>
          </a:xfrm>
          <a:prstGeom prst="rect">
            <a:avLst/>
          </a:prstGeom>
        </p:spPr>
        <p:txBody>
          <a:bodyPr wrap="square" lIns="0" tIns="250825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1975"/>
              </a:spcBef>
            </a:pPr>
            <a:r>
              <a:rPr dirty="0" sz="3600" spc="-10" b="1">
                <a:solidFill>
                  <a:srgbClr val="0092D0"/>
                </a:solidFill>
                <a:latin typeface="Candara"/>
                <a:cs typeface="Candara"/>
              </a:rPr>
              <a:t>Background</a:t>
            </a:r>
            <a:endParaRPr sz="3600">
              <a:latin typeface="Candara"/>
              <a:cs typeface="Candara"/>
            </a:endParaRPr>
          </a:p>
          <a:p>
            <a:pPr marL="268605" marR="5080" indent="-256540">
              <a:lnSpc>
                <a:spcPts val="2830"/>
              </a:lnSpc>
              <a:spcBef>
                <a:spcPts val="2010"/>
              </a:spcBef>
              <a:buClr>
                <a:srgbClr val="0092D0"/>
              </a:buClr>
              <a:buSzPct val="119148"/>
              <a:buFont typeface="Candara"/>
              <a:buChar char="•"/>
              <a:tabLst>
                <a:tab pos="268605" algn="l"/>
              </a:tabLst>
            </a:pPr>
            <a:r>
              <a:rPr dirty="0" sz="2350" b="1">
                <a:latin typeface="Candara"/>
                <a:cs typeface="Candara"/>
              </a:rPr>
              <a:t>This</a:t>
            </a:r>
            <a:r>
              <a:rPr dirty="0" sz="2350" spc="-5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document</a:t>
            </a:r>
            <a:r>
              <a:rPr dirty="0" sz="2350" spc="-2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has</a:t>
            </a:r>
            <a:r>
              <a:rPr dirty="0" sz="2350" spc="-5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been</a:t>
            </a:r>
            <a:r>
              <a:rPr dirty="0" sz="2350" spc="-3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signed</a:t>
            </a:r>
            <a:r>
              <a:rPr dirty="0" sz="2350" spc="-5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off</a:t>
            </a:r>
            <a:r>
              <a:rPr dirty="0" sz="2350" spc="-4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as</a:t>
            </a:r>
            <a:r>
              <a:rPr dirty="0" sz="2350" spc="-4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a</a:t>
            </a:r>
            <a:r>
              <a:rPr dirty="0" sz="2350" spc="-15" b="1">
                <a:latin typeface="Candara"/>
                <a:cs typeface="Candara"/>
              </a:rPr>
              <a:t> </a:t>
            </a:r>
            <a:r>
              <a:rPr dirty="0" sz="2350" b="1" i="1">
                <a:latin typeface="Candara"/>
                <a:cs typeface="Candara"/>
              </a:rPr>
              <a:t>Step</a:t>
            </a:r>
            <a:r>
              <a:rPr dirty="0" sz="2350" spc="-60" b="1" i="1">
                <a:latin typeface="Candara"/>
                <a:cs typeface="Candara"/>
              </a:rPr>
              <a:t> </a:t>
            </a:r>
            <a:r>
              <a:rPr dirty="0" sz="2350" b="1" i="1">
                <a:latin typeface="Candara"/>
                <a:cs typeface="Candara"/>
              </a:rPr>
              <a:t>2</a:t>
            </a:r>
            <a:r>
              <a:rPr dirty="0" sz="2350" spc="-30" b="1" i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document</a:t>
            </a:r>
            <a:r>
              <a:rPr dirty="0" sz="2350" spc="-2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(19</a:t>
            </a:r>
            <a:r>
              <a:rPr dirty="0" sz="2350" spc="-4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May</a:t>
            </a:r>
            <a:r>
              <a:rPr dirty="0" sz="2350" spc="-5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2023)</a:t>
            </a:r>
            <a:r>
              <a:rPr dirty="0" sz="2350" spc="-5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to</a:t>
            </a:r>
            <a:r>
              <a:rPr dirty="0" sz="2350" spc="-45" b="1">
                <a:latin typeface="Candara"/>
                <a:cs typeface="Candara"/>
              </a:rPr>
              <a:t> </a:t>
            </a:r>
            <a:r>
              <a:rPr dirty="0" sz="2350" spc="-25" b="1">
                <a:latin typeface="Candara"/>
                <a:cs typeface="Candara"/>
              </a:rPr>
              <a:t>be </a:t>
            </a:r>
            <a:r>
              <a:rPr dirty="0" sz="2350" b="1">
                <a:latin typeface="Candara"/>
                <a:cs typeface="Candara"/>
              </a:rPr>
              <a:t>issued</a:t>
            </a:r>
            <a:r>
              <a:rPr dirty="0" sz="2350" spc="-5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by</a:t>
            </a:r>
            <a:r>
              <a:rPr dirty="0" sz="2350" spc="-5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the</a:t>
            </a:r>
            <a:r>
              <a:rPr dirty="0" sz="2350" spc="-6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ICH</a:t>
            </a:r>
            <a:r>
              <a:rPr dirty="0" sz="2350" spc="-40" b="1">
                <a:latin typeface="Candara"/>
                <a:cs typeface="Candara"/>
              </a:rPr>
              <a:t> </a:t>
            </a:r>
            <a:r>
              <a:rPr dirty="0" sz="2350" spc="-10" b="1">
                <a:latin typeface="Candara"/>
                <a:cs typeface="Candara"/>
              </a:rPr>
              <a:t>Regulatory</a:t>
            </a:r>
            <a:r>
              <a:rPr dirty="0" sz="2350" spc="-4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Members</a:t>
            </a:r>
            <a:r>
              <a:rPr dirty="0" sz="2350" spc="-4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for</a:t>
            </a:r>
            <a:r>
              <a:rPr dirty="0" sz="2350" spc="-5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public</a:t>
            </a:r>
            <a:r>
              <a:rPr dirty="0" sz="2350" spc="-50" b="1">
                <a:latin typeface="Candara"/>
                <a:cs typeface="Candara"/>
              </a:rPr>
              <a:t> </a:t>
            </a:r>
            <a:r>
              <a:rPr dirty="0" sz="2350" spc="-10" b="1">
                <a:latin typeface="Candara"/>
                <a:cs typeface="Candara"/>
              </a:rPr>
              <a:t>consultation</a:t>
            </a:r>
            <a:endParaRPr sz="2350">
              <a:latin typeface="Candara"/>
              <a:cs typeface="Candara"/>
            </a:endParaRPr>
          </a:p>
          <a:p>
            <a:pPr marL="267970" indent="-255270">
              <a:lnSpc>
                <a:spcPts val="3310"/>
              </a:lnSpc>
              <a:spcBef>
                <a:spcPts val="835"/>
              </a:spcBef>
              <a:buClr>
                <a:srgbClr val="0092D0"/>
              </a:buClr>
              <a:buSzPct val="119148"/>
              <a:buFont typeface="Candara"/>
              <a:buChar char="•"/>
              <a:tabLst>
                <a:tab pos="267970" algn="l"/>
              </a:tabLst>
            </a:pPr>
            <a:r>
              <a:rPr dirty="0" sz="2350" b="1">
                <a:latin typeface="Candara"/>
                <a:cs typeface="Candara"/>
              </a:rPr>
              <a:t>This</a:t>
            </a:r>
            <a:r>
              <a:rPr dirty="0" sz="2350" spc="-6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document</a:t>
            </a:r>
            <a:r>
              <a:rPr dirty="0" sz="2350" spc="-5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was</a:t>
            </a:r>
            <a:r>
              <a:rPr dirty="0" sz="2350" spc="-6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developed</a:t>
            </a:r>
            <a:r>
              <a:rPr dirty="0" sz="2350" spc="-5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based</a:t>
            </a:r>
            <a:r>
              <a:rPr dirty="0" sz="2350" spc="-7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on</a:t>
            </a:r>
            <a:r>
              <a:rPr dirty="0" sz="2350" spc="-5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a</a:t>
            </a:r>
            <a:r>
              <a:rPr dirty="0" sz="2350" spc="-7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Concept</a:t>
            </a:r>
            <a:r>
              <a:rPr dirty="0" sz="2350" spc="-5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Paper</a:t>
            </a:r>
            <a:r>
              <a:rPr dirty="0" sz="2350" spc="-75" b="1">
                <a:latin typeface="Candara"/>
                <a:cs typeface="Candara"/>
              </a:rPr>
              <a:t> </a:t>
            </a:r>
            <a:r>
              <a:rPr dirty="0" sz="2350" spc="-10" b="1">
                <a:latin typeface="Candara"/>
                <a:cs typeface="Candara"/>
              </a:rPr>
              <a:t>(approved</a:t>
            </a:r>
            <a:r>
              <a:rPr dirty="0" sz="2350" spc="-55" b="1">
                <a:latin typeface="Candara"/>
                <a:cs typeface="Candara"/>
              </a:rPr>
              <a:t> </a:t>
            </a:r>
            <a:r>
              <a:rPr dirty="0" sz="2350" spc="-25" b="1">
                <a:latin typeface="Candara"/>
                <a:cs typeface="Candara"/>
              </a:rPr>
              <a:t>18</a:t>
            </a:r>
            <a:endParaRPr sz="2350">
              <a:latin typeface="Candara"/>
              <a:cs typeface="Candara"/>
            </a:endParaRPr>
          </a:p>
          <a:p>
            <a:pPr marL="268605">
              <a:lnSpc>
                <a:spcPts val="2770"/>
              </a:lnSpc>
            </a:pPr>
            <a:r>
              <a:rPr dirty="0" sz="2350" b="1">
                <a:latin typeface="Candara"/>
                <a:cs typeface="Candara"/>
              </a:rPr>
              <a:t>November</a:t>
            </a:r>
            <a:r>
              <a:rPr dirty="0" sz="2350" spc="-6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2019)</a:t>
            </a:r>
            <a:r>
              <a:rPr dirty="0" sz="2350" spc="-6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and</a:t>
            </a:r>
            <a:r>
              <a:rPr dirty="0" sz="2350" spc="-7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a</a:t>
            </a:r>
            <a:r>
              <a:rPr dirty="0" sz="2350" spc="-6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Business</a:t>
            </a:r>
            <a:r>
              <a:rPr dirty="0" sz="2350" spc="-7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Plan</a:t>
            </a:r>
            <a:r>
              <a:rPr dirty="0" sz="2350" spc="-60" b="1">
                <a:latin typeface="Candara"/>
                <a:cs typeface="Candara"/>
              </a:rPr>
              <a:t> </a:t>
            </a:r>
            <a:r>
              <a:rPr dirty="0" sz="2350" spc="-10" b="1">
                <a:latin typeface="Candara"/>
                <a:cs typeface="Candara"/>
              </a:rPr>
              <a:t>(approved</a:t>
            </a:r>
            <a:r>
              <a:rPr dirty="0" sz="2350" spc="-6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18</a:t>
            </a:r>
            <a:r>
              <a:rPr dirty="0" sz="2350" spc="-6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November</a:t>
            </a:r>
            <a:r>
              <a:rPr dirty="0" sz="2350" spc="-55" b="1">
                <a:latin typeface="Candara"/>
                <a:cs typeface="Candara"/>
              </a:rPr>
              <a:t> </a:t>
            </a:r>
            <a:r>
              <a:rPr dirty="0" sz="2350" spc="-10" b="1">
                <a:latin typeface="Candara"/>
                <a:cs typeface="Candara"/>
              </a:rPr>
              <a:t>2019)</a:t>
            </a:r>
            <a:endParaRPr sz="2350">
              <a:latin typeface="Candara"/>
              <a:cs typeface="Candara"/>
            </a:endParaRPr>
          </a:p>
          <a:p>
            <a:pPr marL="268605" indent="-255904">
              <a:lnSpc>
                <a:spcPts val="3254"/>
              </a:lnSpc>
              <a:spcBef>
                <a:spcPts val="930"/>
              </a:spcBef>
              <a:buClr>
                <a:srgbClr val="0092D0"/>
              </a:buClr>
              <a:buSzPct val="119565"/>
              <a:buFont typeface="Candara"/>
              <a:buChar char="•"/>
              <a:tabLst>
                <a:tab pos="268605" algn="l"/>
              </a:tabLst>
            </a:pPr>
            <a:r>
              <a:rPr dirty="0" sz="2300" b="1">
                <a:latin typeface="Candara"/>
                <a:cs typeface="Candara"/>
              </a:rPr>
              <a:t>Anticipating</a:t>
            </a:r>
            <a:r>
              <a:rPr dirty="0" sz="2300" spc="-60" b="1">
                <a:latin typeface="Candara"/>
                <a:cs typeface="Candara"/>
              </a:rPr>
              <a:t> </a:t>
            </a:r>
            <a:r>
              <a:rPr dirty="0" sz="2300" b="1">
                <a:latin typeface="Candara"/>
                <a:cs typeface="Candara"/>
              </a:rPr>
              <a:t>finalisation</a:t>
            </a:r>
            <a:r>
              <a:rPr dirty="0" sz="2300" spc="-45" b="1">
                <a:latin typeface="Candara"/>
                <a:cs typeface="Candara"/>
              </a:rPr>
              <a:t> </a:t>
            </a:r>
            <a:r>
              <a:rPr dirty="0" sz="2300" b="1">
                <a:latin typeface="Candara"/>
                <a:cs typeface="Candara"/>
              </a:rPr>
              <a:t>as</a:t>
            </a:r>
            <a:r>
              <a:rPr dirty="0" sz="2300" spc="-10" b="1">
                <a:latin typeface="Candara"/>
                <a:cs typeface="Candara"/>
              </a:rPr>
              <a:t> </a:t>
            </a:r>
            <a:r>
              <a:rPr dirty="0" sz="2300" b="1">
                <a:latin typeface="Candara"/>
                <a:cs typeface="Candara"/>
              </a:rPr>
              <a:t>a </a:t>
            </a:r>
            <a:r>
              <a:rPr dirty="0" sz="2300" b="1" i="1">
                <a:latin typeface="Candara"/>
                <a:cs typeface="Candara"/>
              </a:rPr>
              <a:t>Step</a:t>
            </a:r>
            <a:r>
              <a:rPr dirty="0" sz="2300" spc="-20" b="1" i="1">
                <a:latin typeface="Candara"/>
                <a:cs typeface="Candara"/>
              </a:rPr>
              <a:t> </a:t>
            </a:r>
            <a:r>
              <a:rPr dirty="0" sz="2300" b="1" i="1">
                <a:latin typeface="Candara"/>
                <a:cs typeface="Candara"/>
              </a:rPr>
              <a:t>4 </a:t>
            </a:r>
            <a:r>
              <a:rPr dirty="0" sz="2300" b="1">
                <a:latin typeface="Candara"/>
                <a:cs typeface="Candara"/>
              </a:rPr>
              <a:t>document</a:t>
            </a:r>
            <a:r>
              <a:rPr dirty="0" sz="2300" spc="-40" b="1">
                <a:latin typeface="Candara"/>
                <a:cs typeface="Candara"/>
              </a:rPr>
              <a:t> </a:t>
            </a:r>
            <a:r>
              <a:rPr dirty="0" sz="2300" b="1">
                <a:latin typeface="Candara"/>
                <a:cs typeface="Candara"/>
              </a:rPr>
              <a:t>to</a:t>
            </a:r>
            <a:r>
              <a:rPr dirty="0" sz="2300" spc="-10" b="1">
                <a:latin typeface="Candara"/>
                <a:cs typeface="Candara"/>
              </a:rPr>
              <a:t> </a:t>
            </a:r>
            <a:r>
              <a:rPr dirty="0" sz="2300" b="1">
                <a:latin typeface="Candara"/>
                <a:cs typeface="Candara"/>
              </a:rPr>
              <a:t>be</a:t>
            </a:r>
            <a:r>
              <a:rPr dirty="0" sz="2300" spc="-20" b="1">
                <a:latin typeface="Candara"/>
                <a:cs typeface="Candara"/>
              </a:rPr>
              <a:t> </a:t>
            </a:r>
            <a:r>
              <a:rPr dirty="0" sz="2300" b="1">
                <a:latin typeface="Candara"/>
                <a:cs typeface="Candara"/>
              </a:rPr>
              <a:t>implemented</a:t>
            </a:r>
            <a:r>
              <a:rPr dirty="0" sz="2300" spc="-55" b="1">
                <a:latin typeface="Candara"/>
                <a:cs typeface="Candara"/>
              </a:rPr>
              <a:t> </a:t>
            </a:r>
            <a:r>
              <a:rPr dirty="0" sz="2300" b="1">
                <a:latin typeface="Candara"/>
                <a:cs typeface="Candara"/>
              </a:rPr>
              <a:t>in</a:t>
            </a:r>
            <a:r>
              <a:rPr dirty="0" sz="2300" spc="-15" b="1">
                <a:latin typeface="Candara"/>
                <a:cs typeface="Candara"/>
              </a:rPr>
              <a:t> </a:t>
            </a:r>
            <a:r>
              <a:rPr dirty="0" sz="2300" b="1">
                <a:latin typeface="Candara"/>
                <a:cs typeface="Candara"/>
              </a:rPr>
              <a:t>the</a:t>
            </a:r>
            <a:r>
              <a:rPr dirty="0" sz="2300" spc="-20" b="1">
                <a:latin typeface="Candara"/>
                <a:cs typeface="Candara"/>
              </a:rPr>
              <a:t> </a:t>
            </a:r>
            <a:r>
              <a:rPr dirty="0" sz="2300" spc="-10" b="1">
                <a:latin typeface="Candara"/>
                <a:cs typeface="Candara"/>
              </a:rPr>
              <a:t>local</a:t>
            </a:r>
            <a:endParaRPr sz="2300">
              <a:latin typeface="Candara"/>
              <a:cs typeface="Candara"/>
            </a:endParaRPr>
          </a:p>
          <a:p>
            <a:pPr marL="268605">
              <a:lnSpc>
                <a:spcPts val="2715"/>
              </a:lnSpc>
            </a:pPr>
            <a:r>
              <a:rPr dirty="0" sz="2300" b="1">
                <a:latin typeface="Candara"/>
                <a:cs typeface="Candara"/>
              </a:rPr>
              <a:t>regional</a:t>
            </a:r>
            <a:r>
              <a:rPr dirty="0" sz="2300" spc="-60" b="1">
                <a:latin typeface="Candara"/>
                <a:cs typeface="Candara"/>
              </a:rPr>
              <a:t> </a:t>
            </a:r>
            <a:r>
              <a:rPr dirty="0" sz="2300" b="1">
                <a:latin typeface="Candara"/>
                <a:cs typeface="Candara"/>
              </a:rPr>
              <a:t>regulatory</a:t>
            </a:r>
            <a:r>
              <a:rPr dirty="0" sz="2300" spc="-75" b="1">
                <a:latin typeface="Candara"/>
                <a:cs typeface="Candara"/>
              </a:rPr>
              <a:t> </a:t>
            </a:r>
            <a:r>
              <a:rPr dirty="0" sz="2300" b="1">
                <a:latin typeface="Candara"/>
                <a:cs typeface="Candara"/>
              </a:rPr>
              <a:t>system:</a:t>
            </a:r>
            <a:r>
              <a:rPr dirty="0" sz="2300" spc="-65" b="1">
                <a:latin typeface="Candara"/>
                <a:cs typeface="Candara"/>
              </a:rPr>
              <a:t> </a:t>
            </a:r>
            <a:r>
              <a:rPr dirty="0" sz="2300" b="1">
                <a:latin typeface="Candara"/>
                <a:cs typeface="Candara"/>
              </a:rPr>
              <a:t>August/September</a:t>
            </a:r>
            <a:r>
              <a:rPr dirty="0" sz="2300" spc="-65" b="1">
                <a:latin typeface="Candara"/>
                <a:cs typeface="Candara"/>
              </a:rPr>
              <a:t> </a:t>
            </a:r>
            <a:r>
              <a:rPr dirty="0" sz="2300" spc="-20" b="1">
                <a:latin typeface="Candara"/>
                <a:cs typeface="Candara"/>
              </a:rPr>
              <a:t>2024</a:t>
            </a:r>
            <a:endParaRPr sz="2300">
              <a:latin typeface="Candara"/>
              <a:cs typeface="Candar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954257" y="6415819"/>
            <a:ext cx="155575" cy="15875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 sz="900" spc="15">
                <a:solidFill>
                  <a:srgbClr val="999999"/>
                </a:solidFill>
                <a:latin typeface="Arial"/>
                <a:cs typeface="Arial"/>
              </a:rPr>
              <a:t>2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3033" y="371932"/>
            <a:ext cx="7598409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Good</a:t>
            </a:r>
            <a:r>
              <a:rPr dirty="0" sz="4000" spc="-105"/>
              <a:t> </a:t>
            </a:r>
            <a:r>
              <a:rPr dirty="0" sz="4000"/>
              <a:t>Clinical</a:t>
            </a:r>
            <a:r>
              <a:rPr dirty="0" sz="4000" spc="-55"/>
              <a:t> </a:t>
            </a:r>
            <a:r>
              <a:rPr dirty="0" sz="4000"/>
              <a:t>Practice</a:t>
            </a:r>
            <a:r>
              <a:rPr dirty="0" sz="4000" spc="-60"/>
              <a:t> </a:t>
            </a:r>
            <a:r>
              <a:rPr dirty="0" sz="4000"/>
              <a:t>–</a:t>
            </a:r>
            <a:r>
              <a:rPr dirty="0" sz="4000" spc="-90"/>
              <a:t> </a:t>
            </a:r>
            <a:r>
              <a:rPr dirty="0" sz="4000"/>
              <a:t>ICH</a:t>
            </a:r>
            <a:r>
              <a:rPr dirty="0" sz="4000" spc="-90"/>
              <a:t> </a:t>
            </a:r>
            <a:r>
              <a:rPr dirty="0" sz="4000"/>
              <a:t>E6</a:t>
            </a:r>
            <a:r>
              <a:rPr dirty="0" sz="4000" spc="-90"/>
              <a:t> </a:t>
            </a:r>
            <a:r>
              <a:rPr dirty="0" sz="4000" spc="-20"/>
              <a:t>(R3)</a:t>
            </a:r>
            <a:endParaRPr sz="4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2424" rIns="0" bIns="0" rtlCol="0" vert="horz">
            <a:spAutoFit/>
          </a:bodyPr>
          <a:lstStyle/>
          <a:p>
            <a:pPr marL="83185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Sponsor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24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432308" y="1250949"/>
            <a:ext cx="11561445" cy="4300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ndara"/>
                <a:cs typeface="Candara"/>
              </a:rPr>
              <a:t>Monitoring</a:t>
            </a:r>
            <a:endParaRPr sz="2800">
              <a:latin typeface="Candara"/>
              <a:cs typeface="Candara"/>
            </a:endParaRPr>
          </a:p>
          <a:p>
            <a:pPr marL="469265" indent="-456565">
              <a:lnSpc>
                <a:spcPct val="100000"/>
              </a:lnSpc>
              <a:spcBef>
                <a:spcPts val="55"/>
              </a:spcBef>
              <a:buClr>
                <a:srgbClr val="0092D0"/>
              </a:buClr>
              <a:buSzPct val="120000"/>
              <a:buFont typeface="Arial"/>
              <a:buChar char="•"/>
              <a:tabLst>
                <a:tab pos="469265" algn="l"/>
              </a:tabLst>
            </a:pPr>
            <a:r>
              <a:rPr dirty="0" sz="2000">
                <a:latin typeface="Candara"/>
                <a:cs typeface="Candara"/>
              </a:rPr>
              <a:t>Clarified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that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monitoring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is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one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of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principal</a:t>
            </a:r>
            <a:r>
              <a:rPr dirty="0" sz="2000" spc="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QC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activities.</a:t>
            </a:r>
            <a:endParaRPr sz="2000">
              <a:latin typeface="Candara"/>
              <a:cs typeface="Candara"/>
            </a:endParaRPr>
          </a:p>
          <a:p>
            <a:pPr marL="469900" marR="302895" indent="-457200">
              <a:lnSpc>
                <a:spcPct val="100000"/>
              </a:lnSpc>
              <a:buClr>
                <a:srgbClr val="0092D0"/>
              </a:buClr>
              <a:buSzPct val="120000"/>
              <a:buFont typeface="Arial"/>
              <a:buChar char="•"/>
              <a:tabLst>
                <a:tab pos="469900" algn="l"/>
              </a:tabLst>
            </a:pPr>
            <a:r>
              <a:rPr dirty="0" sz="2000">
                <a:latin typeface="Candara"/>
                <a:cs typeface="Candara"/>
              </a:rPr>
              <a:t>Clarified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expectations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for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centralised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monitoring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and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visits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to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investigator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sites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(performed</a:t>
            </a:r>
            <a:r>
              <a:rPr dirty="0" sz="2000" spc="-5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on-site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 spc="-25">
                <a:latin typeface="Candara"/>
                <a:cs typeface="Candara"/>
              </a:rPr>
              <a:t>or </a:t>
            </a:r>
            <a:r>
              <a:rPr dirty="0" sz="2000" spc="-10">
                <a:latin typeface="Candara"/>
                <a:cs typeface="Candara"/>
              </a:rPr>
              <a:t>remotely).</a:t>
            </a:r>
            <a:endParaRPr sz="2000">
              <a:latin typeface="Candara"/>
              <a:cs typeface="Candara"/>
            </a:endParaRPr>
          </a:p>
          <a:p>
            <a:pPr marL="469265" indent="-456565">
              <a:lnSpc>
                <a:spcPct val="100000"/>
              </a:lnSpc>
              <a:buClr>
                <a:srgbClr val="0092D0"/>
              </a:buClr>
              <a:buSzPct val="120000"/>
              <a:buFont typeface="Arial"/>
              <a:buChar char="•"/>
              <a:tabLst>
                <a:tab pos="469265" algn="l"/>
              </a:tabLst>
            </a:pP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monitoring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strategy</a:t>
            </a:r>
            <a:r>
              <a:rPr dirty="0" sz="2000" spc="-5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should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consider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trial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purpose,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design,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blinding,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safety</a:t>
            </a:r>
            <a:r>
              <a:rPr dirty="0" sz="2000" spc="-5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profile,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endpoints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 spc="-25">
                <a:latin typeface="Candara"/>
                <a:cs typeface="Candara"/>
              </a:rPr>
              <a:t>in</a:t>
            </a:r>
            <a:endParaRPr sz="2000">
              <a:latin typeface="Candara"/>
              <a:cs typeface="Candara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Candara"/>
                <a:cs typeface="Candara"/>
              </a:rPr>
              <a:t>line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with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risk proportionate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approach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for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that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investigational product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that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participant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population.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dirty="0" sz="2800" spc="-10" b="1">
                <a:latin typeface="Candara"/>
                <a:cs typeface="Candara"/>
              </a:rPr>
              <a:t>Investigational</a:t>
            </a:r>
            <a:r>
              <a:rPr dirty="0" sz="2800" spc="-35" b="1">
                <a:latin typeface="Candara"/>
                <a:cs typeface="Candara"/>
              </a:rPr>
              <a:t> </a:t>
            </a:r>
            <a:r>
              <a:rPr dirty="0" sz="2800" spc="-10" b="1">
                <a:latin typeface="Candara"/>
                <a:cs typeface="Candara"/>
              </a:rPr>
              <a:t>Product</a:t>
            </a:r>
            <a:endParaRPr sz="2800">
              <a:latin typeface="Candara"/>
              <a:cs typeface="Candara"/>
            </a:endParaRPr>
          </a:p>
          <a:p>
            <a:pPr marL="469900" marR="8255" indent="-457200">
              <a:lnSpc>
                <a:spcPct val="100000"/>
              </a:lnSpc>
              <a:spcBef>
                <a:spcPts val="60"/>
              </a:spcBef>
              <a:buClr>
                <a:srgbClr val="0092D0"/>
              </a:buClr>
              <a:buSzPct val="120000"/>
              <a:buFont typeface="Arial"/>
              <a:buChar char="•"/>
              <a:tabLst>
                <a:tab pos="469900" algn="l"/>
              </a:tabLst>
            </a:pPr>
            <a:r>
              <a:rPr dirty="0" sz="2000">
                <a:latin typeface="Candara"/>
                <a:cs typeface="Candara"/>
              </a:rPr>
              <a:t>Clarified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that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for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product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that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has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marketing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authorisation,</a:t>
            </a:r>
            <a:r>
              <a:rPr dirty="0" sz="2000" spc="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alternative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approaches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may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be</a:t>
            </a:r>
            <a:r>
              <a:rPr dirty="0" sz="2000" spc="-10">
                <a:latin typeface="Candara"/>
                <a:cs typeface="Candara"/>
              </a:rPr>
              <a:t> considered e.g.,:</a:t>
            </a:r>
            <a:endParaRPr sz="2000">
              <a:latin typeface="Candara"/>
              <a:cs typeface="Candara"/>
            </a:endParaRPr>
          </a:p>
          <a:p>
            <a:pPr lvl="1" marL="812165" indent="-342265">
              <a:lnSpc>
                <a:spcPct val="100000"/>
              </a:lnSpc>
              <a:buClr>
                <a:srgbClr val="0092D0"/>
              </a:buClr>
              <a:buSzPct val="80000"/>
              <a:buFont typeface="Courier New"/>
              <a:buChar char="o"/>
              <a:tabLst>
                <a:tab pos="812165" algn="l"/>
              </a:tabLst>
            </a:pP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basic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product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information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may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be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used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 place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of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investigator’s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brochure.</a:t>
            </a:r>
            <a:endParaRPr sz="2000">
              <a:latin typeface="Candara"/>
              <a:cs typeface="Candara"/>
            </a:endParaRPr>
          </a:p>
          <a:p>
            <a:pPr lvl="1" marL="812165" indent="-342265">
              <a:lnSpc>
                <a:spcPct val="100000"/>
              </a:lnSpc>
              <a:buClr>
                <a:srgbClr val="0092D0"/>
              </a:buClr>
              <a:buSzPct val="80000"/>
              <a:buFont typeface="Courier New"/>
              <a:buChar char="o"/>
              <a:tabLst>
                <a:tab pos="812165" algn="l"/>
              </a:tabLst>
            </a:pPr>
            <a:r>
              <a:rPr dirty="0" sz="2000">
                <a:latin typeface="Candara"/>
                <a:cs typeface="Candara"/>
              </a:rPr>
              <a:t>Alternative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approach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to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drug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accountability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records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may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be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applicable,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accordance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with</a:t>
            </a:r>
            <a:r>
              <a:rPr dirty="0" sz="2000" spc="-10">
                <a:latin typeface="Candara"/>
                <a:cs typeface="Candara"/>
              </a:rPr>
              <a:t> local</a:t>
            </a:r>
            <a:endParaRPr sz="2000">
              <a:latin typeface="Candara"/>
              <a:cs typeface="Candara"/>
            </a:endParaRPr>
          </a:p>
          <a:p>
            <a:pPr marL="812800">
              <a:lnSpc>
                <a:spcPct val="100000"/>
              </a:lnSpc>
            </a:pPr>
            <a:r>
              <a:rPr dirty="0" sz="2000">
                <a:latin typeface="Candara"/>
                <a:cs typeface="Candara"/>
              </a:rPr>
              <a:t>regulatory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requirements.</a:t>
            </a:r>
            <a:endParaRPr sz="20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9609" y="358521"/>
            <a:ext cx="25400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Sponsor</a:t>
            </a:r>
            <a:r>
              <a:rPr dirty="0" sz="4000" spc="-180"/>
              <a:t> </a:t>
            </a:r>
            <a:r>
              <a:rPr dirty="0" sz="4000" spc="-25"/>
              <a:t>(2)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24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461263" y="1119631"/>
            <a:ext cx="11082655" cy="5237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Candara"/>
                <a:cs typeface="Candara"/>
              </a:rPr>
              <a:t>Quality</a:t>
            </a:r>
            <a:r>
              <a:rPr dirty="0" sz="2800" spc="-5" b="1">
                <a:latin typeface="Candara"/>
                <a:cs typeface="Candara"/>
              </a:rPr>
              <a:t> </a:t>
            </a:r>
            <a:r>
              <a:rPr dirty="0" sz="2800" spc="-10" b="1">
                <a:latin typeface="Candara"/>
                <a:cs typeface="Candara"/>
              </a:rPr>
              <a:t>Management</a:t>
            </a:r>
            <a:endParaRPr sz="2800">
              <a:latin typeface="Candara"/>
              <a:cs typeface="Candara"/>
            </a:endParaRPr>
          </a:p>
          <a:p>
            <a:pPr marL="756285" marR="541655" indent="-457200">
              <a:lnSpc>
                <a:spcPct val="100000"/>
              </a:lnSpc>
              <a:spcBef>
                <a:spcPts val="150"/>
              </a:spcBef>
              <a:buClr>
                <a:srgbClr val="0092D0"/>
              </a:buClr>
              <a:buSzPct val="120000"/>
              <a:buFont typeface="Arial"/>
              <a:buChar char="•"/>
              <a:tabLst>
                <a:tab pos="756285" algn="l"/>
              </a:tabLst>
            </a:pPr>
            <a:r>
              <a:rPr dirty="0" sz="2000">
                <a:latin typeface="Candara"/>
                <a:cs typeface="Candara"/>
              </a:rPr>
              <a:t>Further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clarified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requirements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for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assessment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and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management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of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critical to</a:t>
            </a:r>
            <a:r>
              <a:rPr dirty="0" sz="2000" spc="-10">
                <a:latin typeface="Candara"/>
                <a:cs typeface="Candara"/>
              </a:rPr>
              <a:t> quality </a:t>
            </a:r>
            <a:r>
              <a:rPr dirty="0" sz="2000">
                <a:latin typeface="Candara"/>
                <a:cs typeface="Candara"/>
              </a:rPr>
              <a:t>factors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impacting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participant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safety</a:t>
            </a:r>
            <a:r>
              <a:rPr dirty="0" sz="2000" spc="-4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or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result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reliability.</a:t>
            </a:r>
            <a:endParaRPr sz="2000">
              <a:latin typeface="Candara"/>
              <a:cs typeface="Candara"/>
            </a:endParaRPr>
          </a:p>
          <a:p>
            <a:pPr marL="756285" indent="-457200">
              <a:lnSpc>
                <a:spcPct val="100000"/>
              </a:lnSpc>
              <a:buClr>
                <a:srgbClr val="0092D0"/>
              </a:buClr>
              <a:buSzPct val="120000"/>
              <a:buFont typeface="Arial"/>
              <a:buChar char="•"/>
              <a:tabLst>
                <a:tab pos="756285" algn="l"/>
              </a:tabLst>
            </a:pPr>
            <a:r>
              <a:rPr dirty="0" sz="2000">
                <a:latin typeface="Candara"/>
                <a:cs typeface="Candara"/>
              </a:rPr>
              <a:t>Encouraged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proportionality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and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clarified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acceptable</a:t>
            </a:r>
            <a:r>
              <a:rPr dirty="0" sz="2000" spc="-4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ranges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beyond</a:t>
            </a:r>
            <a:r>
              <a:rPr dirty="0" sz="2000" spc="-4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which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deviations</a:t>
            </a:r>
            <a:endParaRPr sz="2000">
              <a:latin typeface="Candara"/>
              <a:cs typeface="Candara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Candara"/>
                <a:cs typeface="Candara"/>
              </a:rPr>
              <a:t>could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represent</a:t>
            </a:r>
            <a:r>
              <a:rPr dirty="0" sz="2000" spc="-4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systemic</a:t>
            </a:r>
            <a:r>
              <a:rPr dirty="0" sz="2000" spc="-5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issues.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dirty="0" sz="2800" spc="-10" b="1">
                <a:latin typeface="Candara"/>
                <a:cs typeface="Candara"/>
              </a:rPr>
              <a:t>Computerised</a:t>
            </a:r>
            <a:r>
              <a:rPr dirty="0" sz="2800" spc="-80" b="1">
                <a:latin typeface="Candara"/>
                <a:cs typeface="Candara"/>
              </a:rPr>
              <a:t> </a:t>
            </a:r>
            <a:r>
              <a:rPr dirty="0" sz="2800" b="1">
                <a:latin typeface="Candara"/>
                <a:cs typeface="Candara"/>
              </a:rPr>
              <a:t>Systems</a:t>
            </a:r>
            <a:r>
              <a:rPr dirty="0" sz="2800" spc="-75" b="1">
                <a:latin typeface="Candara"/>
                <a:cs typeface="Candara"/>
              </a:rPr>
              <a:t> </a:t>
            </a:r>
            <a:r>
              <a:rPr dirty="0" sz="2800" b="1">
                <a:latin typeface="Candara"/>
                <a:cs typeface="Candara"/>
              </a:rPr>
              <a:t>and</a:t>
            </a:r>
            <a:r>
              <a:rPr dirty="0" sz="2800" spc="-90" b="1">
                <a:latin typeface="Candara"/>
                <a:cs typeface="Candara"/>
              </a:rPr>
              <a:t> </a:t>
            </a:r>
            <a:r>
              <a:rPr dirty="0" sz="2800" b="1">
                <a:latin typeface="Candara"/>
                <a:cs typeface="Candara"/>
              </a:rPr>
              <a:t>Data</a:t>
            </a:r>
            <a:r>
              <a:rPr dirty="0" sz="2800" spc="-75" b="1">
                <a:latin typeface="Candara"/>
                <a:cs typeface="Candara"/>
              </a:rPr>
              <a:t> </a:t>
            </a:r>
            <a:r>
              <a:rPr dirty="0" sz="2800" spc="-10" b="1">
                <a:latin typeface="Candara"/>
                <a:cs typeface="Candara"/>
              </a:rPr>
              <a:t>Management</a:t>
            </a:r>
            <a:endParaRPr sz="2800">
              <a:latin typeface="Candara"/>
              <a:cs typeface="Candara"/>
            </a:endParaRPr>
          </a:p>
          <a:p>
            <a:pPr marL="756285" marR="928369" indent="-457200">
              <a:lnSpc>
                <a:spcPct val="100000"/>
              </a:lnSpc>
              <a:spcBef>
                <a:spcPts val="60"/>
              </a:spcBef>
              <a:buClr>
                <a:srgbClr val="0092D0"/>
              </a:buClr>
              <a:buSzPct val="120000"/>
              <a:buFont typeface="Arial"/>
              <a:buChar char="•"/>
              <a:tabLst>
                <a:tab pos="756285" algn="l"/>
              </a:tabLst>
            </a:pPr>
            <a:r>
              <a:rPr dirty="0" sz="2000">
                <a:latin typeface="Candara"/>
                <a:cs typeface="Candara"/>
              </a:rPr>
              <a:t>Clarified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importance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of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certain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processes,</a:t>
            </a:r>
            <a:r>
              <a:rPr dirty="0" sz="2000" spc="-4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such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as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blinding, and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provided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reasonable </a:t>
            </a:r>
            <a:r>
              <a:rPr dirty="0" sz="2000">
                <a:latin typeface="Candara"/>
                <a:cs typeface="Candara"/>
              </a:rPr>
              <a:t>perspective</a:t>
            </a:r>
            <a:r>
              <a:rPr dirty="0" sz="2000" spc="-5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on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when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unblinding</a:t>
            </a:r>
            <a:r>
              <a:rPr dirty="0" sz="2000" spc="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may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occur.</a:t>
            </a:r>
            <a:endParaRPr sz="2000">
              <a:latin typeface="Candara"/>
              <a:cs typeface="Candara"/>
            </a:endParaRPr>
          </a:p>
          <a:p>
            <a:pPr marL="756285" indent="-457200">
              <a:lnSpc>
                <a:spcPct val="100000"/>
              </a:lnSpc>
              <a:buClr>
                <a:srgbClr val="0092D0"/>
              </a:buClr>
              <a:buSzPct val="120000"/>
              <a:buFont typeface="Arial"/>
              <a:buChar char="•"/>
              <a:tabLst>
                <a:tab pos="756285" algn="l"/>
              </a:tabLst>
            </a:pPr>
            <a:r>
              <a:rPr dirty="0" sz="2000">
                <a:latin typeface="Candara"/>
                <a:cs typeface="Candara"/>
              </a:rPr>
              <a:t>Clarified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that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requirements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for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computerised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systems</a:t>
            </a:r>
            <a:r>
              <a:rPr dirty="0" sz="2000" spc="-5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should be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appropriate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and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risk-</a:t>
            </a:r>
            <a:r>
              <a:rPr dirty="0" sz="2000" spc="-10">
                <a:latin typeface="Candara"/>
                <a:cs typeface="Candara"/>
              </a:rPr>
              <a:t>based.</a:t>
            </a:r>
            <a:endParaRPr sz="2000">
              <a:latin typeface="Candara"/>
              <a:cs typeface="Candara"/>
            </a:endParaRPr>
          </a:p>
          <a:p>
            <a:pPr marL="756285" indent="-457200">
              <a:lnSpc>
                <a:spcPct val="100000"/>
              </a:lnSpc>
              <a:buClr>
                <a:srgbClr val="0092D0"/>
              </a:buClr>
              <a:buSzPct val="120000"/>
              <a:buFont typeface="Arial"/>
              <a:buChar char="•"/>
              <a:tabLst>
                <a:tab pos="756285" algn="l"/>
              </a:tabLst>
            </a:pPr>
            <a:r>
              <a:rPr dirty="0" sz="2000">
                <a:latin typeface="Candara"/>
                <a:cs typeface="Candara"/>
              </a:rPr>
              <a:t>These</a:t>
            </a:r>
            <a:r>
              <a:rPr dirty="0" sz="2000" spc="-4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requirements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should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be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proportionate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to</a:t>
            </a:r>
            <a:r>
              <a:rPr dirty="0" sz="2000" spc="-4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importance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of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computerised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system</a:t>
            </a:r>
            <a:r>
              <a:rPr dirty="0" sz="2000" spc="-50">
                <a:latin typeface="Candara"/>
                <a:cs typeface="Candara"/>
              </a:rPr>
              <a:t> </a:t>
            </a:r>
            <a:r>
              <a:rPr dirty="0" sz="2000" spc="-25">
                <a:latin typeface="Candara"/>
                <a:cs typeface="Candara"/>
              </a:rPr>
              <a:t>and</a:t>
            </a:r>
            <a:endParaRPr sz="2000">
              <a:latin typeface="Candara"/>
              <a:cs typeface="Candara"/>
            </a:endParaRPr>
          </a:p>
          <a:p>
            <a:pPr marL="756285">
              <a:lnSpc>
                <a:spcPct val="100000"/>
              </a:lnSpc>
            </a:pP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data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or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activities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they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are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expected</a:t>
            </a:r>
            <a:r>
              <a:rPr dirty="0" sz="2000" spc="-4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to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process.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dirty="0" sz="2800" b="1">
                <a:latin typeface="Candara"/>
                <a:cs typeface="Candara"/>
              </a:rPr>
              <a:t>Sponsor</a:t>
            </a:r>
            <a:r>
              <a:rPr dirty="0" sz="2800" spc="-114" b="1">
                <a:latin typeface="Candara"/>
                <a:cs typeface="Candara"/>
              </a:rPr>
              <a:t> </a:t>
            </a:r>
            <a:r>
              <a:rPr dirty="0" sz="2800" spc="-10" b="1">
                <a:latin typeface="Candara"/>
                <a:cs typeface="Candara"/>
              </a:rPr>
              <a:t>Oversight</a:t>
            </a:r>
            <a:endParaRPr sz="2800">
              <a:latin typeface="Candara"/>
              <a:cs typeface="Candara"/>
            </a:endParaRPr>
          </a:p>
          <a:p>
            <a:pPr marL="756285" indent="-457200">
              <a:lnSpc>
                <a:spcPct val="100000"/>
              </a:lnSpc>
              <a:spcBef>
                <a:spcPts val="55"/>
              </a:spcBef>
              <a:buClr>
                <a:srgbClr val="0092D0"/>
              </a:buClr>
              <a:buSzPct val="120000"/>
              <a:buFont typeface="Arial"/>
              <a:buChar char="•"/>
              <a:tabLst>
                <a:tab pos="756285" algn="l"/>
              </a:tabLst>
            </a:pPr>
            <a:r>
              <a:rPr dirty="0" sz="2000">
                <a:latin typeface="Candara"/>
                <a:cs typeface="Candara"/>
              </a:rPr>
              <a:t>Included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oversight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of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other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sites,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e.g.,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central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scanning facilities,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as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part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of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overall QC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strategy.</a:t>
            </a:r>
            <a:endParaRPr sz="20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880" rIns="0" bIns="0" rtlCol="0" vert="horz">
            <a:spAutoFit/>
          </a:bodyPr>
          <a:lstStyle/>
          <a:p>
            <a:pPr marL="212725">
              <a:lnSpc>
                <a:spcPts val="4725"/>
              </a:lnSpc>
              <a:spcBef>
                <a:spcPts val="95"/>
              </a:spcBef>
            </a:pPr>
            <a:r>
              <a:rPr dirty="0" sz="4000"/>
              <a:t>ICH</a:t>
            </a:r>
            <a:r>
              <a:rPr dirty="0" sz="4000" spc="-90"/>
              <a:t> </a:t>
            </a:r>
            <a:r>
              <a:rPr dirty="0" sz="4000"/>
              <a:t>E6</a:t>
            </a:r>
            <a:r>
              <a:rPr dirty="0" sz="4000" spc="-85"/>
              <a:t> </a:t>
            </a:r>
            <a:r>
              <a:rPr dirty="0" sz="4000"/>
              <a:t>(R3)</a:t>
            </a:r>
            <a:r>
              <a:rPr dirty="0" sz="4000" spc="-85"/>
              <a:t> </a:t>
            </a:r>
            <a:r>
              <a:rPr dirty="0" sz="4000"/>
              <a:t>ANNEX</a:t>
            </a:r>
            <a:r>
              <a:rPr dirty="0" sz="4000" spc="-65"/>
              <a:t> </a:t>
            </a:r>
            <a:r>
              <a:rPr dirty="0" sz="4000" spc="-50"/>
              <a:t>1</a:t>
            </a:r>
            <a:endParaRPr sz="4000"/>
          </a:p>
          <a:p>
            <a:pPr marL="212725">
              <a:lnSpc>
                <a:spcPts val="3285"/>
              </a:lnSpc>
            </a:pPr>
            <a:r>
              <a:rPr dirty="0" sz="2800" i="1">
                <a:latin typeface="Candara"/>
                <a:cs typeface="Candara"/>
              </a:rPr>
              <a:t>DATA</a:t>
            </a:r>
            <a:r>
              <a:rPr dirty="0" sz="2800" spc="-65" i="1">
                <a:latin typeface="Candara"/>
                <a:cs typeface="Candara"/>
              </a:rPr>
              <a:t> </a:t>
            </a:r>
            <a:r>
              <a:rPr dirty="0" sz="2800" spc="-10" i="1">
                <a:latin typeface="Candara"/>
                <a:cs typeface="Candara"/>
              </a:rPr>
              <a:t>GOVERNANCE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24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250950" y="1850898"/>
          <a:ext cx="9604375" cy="3856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9945"/>
                <a:gridCol w="3606164"/>
              </a:tblGrid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b="1">
                          <a:latin typeface="Candara"/>
                          <a:cs typeface="Candara"/>
                        </a:rPr>
                        <a:t>ICH E6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(R3)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spc="-10" b="1">
                          <a:latin typeface="Candara"/>
                          <a:cs typeface="Candara"/>
                        </a:rPr>
                        <a:t>Section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b="1">
                          <a:latin typeface="Candara"/>
                          <a:cs typeface="Candara"/>
                        </a:rPr>
                        <a:t>ICH E6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(R2)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spc="-20" b="1">
                          <a:latin typeface="Candara"/>
                          <a:cs typeface="Candara"/>
                        </a:rPr>
                        <a:t>Ref.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4.1</a:t>
                      </a:r>
                      <a:r>
                        <a:rPr dirty="0" sz="2000" spc="-3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Safeguard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Blinding</a:t>
                      </a:r>
                      <a:r>
                        <a:rPr dirty="0" sz="2000" spc="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in</a:t>
                      </a:r>
                      <a:r>
                        <a:rPr dirty="0" sz="2000" spc="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Data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Governance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NA – Major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Revamp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4.2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Data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Life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Cycle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Elements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4.3</a:t>
                      </a:r>
                      <a:r>
                        <a:rPr dirty="0" sz="2000" spc="-3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Computerised</a:t>
                      </a:r>
                      <a:r>
                        <a:rPr dirty="0" sz="2000" spc="-4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Systems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43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4.4</a:t>
                      </a:r>
                      <a:r>
                        <a:rPr dirty="0" sz="2000" spc="-3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Security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of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Computerised</a:t>
                      </a:r>
                      <a:r>
                        <a:rPr dirty="0" sz="2000" spc="-3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Systems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4.5</a:t>
                      </a:r>
                      <a:r>
                        <a:rPr dirty="0" sz="2000" spc="-4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Validation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of</a:t>
                      </a:r>
                      <a:r>
                        <a:rPr dirty="0" sz="2000" spc="-4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Computerised</a:t>
                      </a:r>
                      <a:r>
                        <a:rPr dirty="0" sz="2000" spc="-5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Systems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4.6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 System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Failure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4.7</a:t>
                      </a:r>
                      <a:r>
                        <a:rPr dirty="0" sz="2000" spc="-3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3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Technical Support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4.8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User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Management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619738" y="6439611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33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9409" rIns="0" bIns="0" rtlCol="0" vert="horz">
            <a:spAutoFit/>
          </a:bodyPr>
          <a:lstStyle/>
          <a:p>
            <a:pPr marL="52069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Data</a:t>
            </a:r>
            <a:r>
              <a:rPr dirty="0" sz="4000" spc="-114"/>
              <a:t> </a:t>
            </a:r>
            <a:r>
              <a:rPr dirty="0" sz="4000" spc="-10"/>
              <a:t>Governance</a:t>
            </a:r>
            <a:endParaRPr sz="4000"/>
          </a:p>
        </p:txBody>
      </p:sp>
      <p:sp>
        <p:nvSpPr>
          <p:cNvPr id="4" name="object 4" descr=""/>
          <p:cNvSpPr txBox="1"/>
          <p:nvPr/>
        </p:nvSpPr>
        <p:spPr>
          <a:xfrm>
            <a:off x="722172" y="1433830"/>
            <a:ext cx="10611485" cy="398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Clr>
                <a:srgbClr val="0092D0"/>
              </a:buClr>
              <a:buSzPct val="120000"/>
              <a:buFont typeface="Arial"/>
              <a:buChar char="•"/>
              <a:tabLst>
                <a:tab pos="469900" algn="l"/>
              </a:tabLst>
            </a:pPr>
            <a:r>
              <a:rPr dirty="0" sz="2000">
                <a:latin typeface="Candara"/>
                <a:cs typeface="Candara"/>
              </a:rPr>
              <a:t>Sponsor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should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apply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solidFill>
                  <a:srgbClr val="006FC0"/>
                </a:solidFill>
                <a:latin typeface="Candara"/>
                <a:cs typeface="Candara"/>
              </a:rPr>
              <a:t>quality</a:t>
            </a:r>
            <a:r>
              <a:rPr dirty="0" sz="2000" spc="-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>
                <a:solidFill>
                  <a:srgbClr val="006FC0"/>
                </a:solidFill>
                <a:latin typeface="Candara"/>
                <a:cs typeface="Candara"/>
              </a:rPr>
              <a:t>control</a:t>
            </a:r>
            <a:r>
              <a:rPr dirty="0" sz="2000" spc="-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>
                <a:solidFill>
                  <a:srgbClr val="006FC0"/>
                </a:solidFill>
                <a:latin typeface="Candara"/>
                <a:cs typeface="Candara"/>
              </a:rPr>
              <a:t>to</a:t>
            </a:r>
            <a:r>
              <a:rPr dirty="0" sz="2000" spc="-1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>
                <a:solidFill>
                  <a:srgbClr val="006FC0"/>
                </a:solidFill>
                <a:latin typeface="Candara"/>
                <a:cs typeface="Candara"/>
              </a:rPr>
              <a:t>the</a:t>
            </a:r>
            <a:r>
              <a:rPr dirty="0" sz="2000" spc="-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>
                <a:solidFill>
                  <a:srgbClr val="006FC0"/>
                </a:solidFill>
                <a:latin typeface="Candara"/>
                <a:cs typeface="Candara"/>
              </a:rPr>
              <a:t>relevant</a:t>
            </a:r>
            <a:r>
              <a:rPr dirty="0" sz="2000" spc="-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>
                <a:solidFill>
                  <a:srgbClr val="006FC0"/>
                </a:solidFill>
                <a:latin typeface="Candara"/>
                <a:cs typeface="Candara"/>
              </a:rPr>
              <a:t>stages</a:t>
            </a:r>
            <a:r>
              <a:rPr dirty="0" sz="2000" spc="-2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>
                <a:solidFill>
                  <a:srgbClr val="006FC0"/>
                </a:solidFill>
                <a:latin typeface="Candara"/>
                <a:cs typeface="Candara"/>
              </a:rPr>
              <a:t>of</a:t>
            </a:r>
            <a:r>
              <a:rPr dirty="0" sz="2000" spc="-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>
                <a:solidFill>
                  <a:srgbClr val="006FC0"/>
                </a:solidFill>
                <a:latin typeface="Candara"/>
                <a:cs typeface="Candara"/>
              </a:rPr>
              <a:t>data</a:t>
            </a:r>
            <a:r>
              <a:rPr dirty="0" sz="2000" spc="-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>
                <a:solidFill>
                  <a:srgbClr val="006FC0"/>
                </a:solidFill>
                <a:latin typeface="Candara"/>
                <a:cs typeface="Candara"/>
              </a:rPr>
              <a:t>handling</a:t>
            </a:r>
            <a:r>
              <a:rPr dirty="0" sz="2000" spc="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>
                <a:solidFill>
                  <a:srgbClr val="006FC0"/>
                </a:solidFill>
                <a:latin typeface="Candara"/>
                <a:cs typeface="Candara"/>
              </a:rPr>
              <a:t>to</a:t>
            </a:r>
            <a:r>
              <a:rPr dirty="0" sz="2000" spc="-1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>
                <a:solidFill>
                  <a:srgbClr val="006FC0"/>
                </a:solidFill>
                <a:latin typeface="Candara"/>
                <a:cs typeface="Candara"/>
              </a:rPr>
              <a:t>ensure</a:t>
            </a:r>
            <a:r>
              <a:rPr dirty="0" sz="2000" spc="-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>
                <a:solidFill>
                  <a:srgbClr val="006FC0"/>
                </a:solidFill>
                <a:latin typeface="Candara"/>
                <a:cs typeface="Candara"/>
              </a:rPr>
              <a:t>data</a:t>
            </a:r>
            <a:r>
              <a:rPr dirty="0" sz="2000" spc="-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 spc="-25">
                <a:solidFill>
                  <a:srgbClr val="006FC0"/>
                </a:solidFill>
                <a:latin typeface="Candara"/>
                <a:cs typeface="Candara"/>
              </a:rPr>
              <a:t>are </a:t>
            </a:r>
            <a:r>
              <a:rPr dirty="0" sz="2000">
                <a:solidFill>
                  <a:srgbClr val="006FC0"/>
                </a:solidFill>
                <a:latin typeface="Candara"/>
                <a:cs typeface="Candara"/>
              </a:rPr>
              <a:t>of</a:t>
            </a:r>
            <a:r>
              <a:rPr dirty="0" sz="2000" spc="-3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>
                <a:solidFill>
                  <a:srgbClr val="006FC0"/>
                </a:solidFill>
                <a:latin typeface="Candara"/>
                <a:cs typeface="Candara"/>
              </a:rPr>
              <a:t>sufficient</a:t>
            </a:r>
            <a:r>
              <a:rPr dirty="0" sz="2000" spc="-1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>
                <a:solidFill>
                  <a:srgbClr val="006FC0"/>
                </a:solidFill>
                <a:latin typeface="Candara"/>
                <a:cs typeface="Candara"/>
              </a:rPr>
              <a:t>quality</a:t>
            </a:r>
            <a:r>
              <a:rPr dirty="0" sz="2000" spc="-1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>
                <a:solidFill>
                  <a:srgbClr val="006FC0"/>
                </a:solidFill>
                <a:latin typeface="Candara"/>
                <a:cs typeface="Candara"/>
              </a:rPr>
              <a:t>to</a:t>
            </a:r>
            <a:r>
              <a:rPr dirty="0" sz="2000" spc="-3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>
                <a:solidFill>
                  <a:srgbClr val="006FC0"/>
                </a:solidFill>
                <a:latin typeface="Candara"/>
                <a:cs typeface="Candara"/>
              </a:rPr>
              <a:t>generate</a:t>
            </a:r>
            <a:r>
              <a:rPr dirty="0" sz="2000" spc="-3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>
                <a:solidFill>
                  <a:srgbClr val="006FC0"/>
                </a:solidFill>
                <a:latin typeface="Candara"/>
                <a:cs typeface="Candara"/>
              </a:rPr>
              <a:t>reliable</a:t>
            </a:r>
            <a:r>
              <a:rPr dirty="0" sz="2000" spc="-5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dirty="0" sz="2000" spc="-10">
                <a:solidFill>
                  <a:srgbClr val="006FC0"/>
                </a:solidFill>
                <a:latin typeface="Candara"/>
                <a:cs typeface="Candara"/>
              </a:rPr>
              <a:t>results.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92D0"/>
              </a:buClr>
              <a:buFont typeface="Arial"/>
              <a:buChar char="•"/>
            </a:pPr>
            <a:endParaRPr sz="1950">
              <a:latin typeface="Candara"/>
              <a:cs typeface="Candara"/>
            </a:endParaRPr>
          </a:p>
          <a:p>
            <a:pPr marL="469265" indent="-456565">
              <a:lnSpc>
                <a:spcPct val="100000"/>
              </a:lnSpc>
              <a:buClr>
                <a:srgbClr val="0092D0"/>
              </a:buClr>
              <a:buSzPct val="120000"/>
              <a:buFont typeface="Arial"/>
              <a:buChar char="•"/>
              <a:tabLst>
                <a:tab pos="469265" algn="l"/>
              </a:tabLst>
            </a:pPr>
            <a:r>
              <a:rPr dirty="0" sz="2000">
                <a:latin typeface="Candara"/>
                <a:cs typeface="Candara"/>
              </a:rPr>
              <a:t>Manage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computerised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system</a:t>
            </a:r>
            <a:r>
              <a:rPr dirty="0" sz="2000" spc="-4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to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ensure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they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are</a:t>
            </a:r>
            <a:r>
              <a:rPr dirty="0" sz="2000" spc="15">
                <a:latin typeface="Candara"/>
                <a:cs typeface="Candara"/>
              </a:rPr>
              <a:t> </a:t>
            </a:r>
            <a:r>
              <a:rPr dirty="0" u="sng" sz="20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fit</a:t>
            </a:r>
            <a:r>
              <a:rPr dirty="0" u="sng" sz="2000" spc="-2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for</a:t>
            </a:r>
            <a:r>
              <a:rPr dirty="0" u="sng" sz="2000" spc="-1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0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purpose</a:t>
            </a:r>
            <a:r>
              <a:rPr dirty="0" u="sng" sz="20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and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 a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manner</a:t>
            </a:r>
            <a:r>
              <a:rPr dirty="0" sz="2000" spc="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that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 spc="-25">
                <a:latin typeface="Candara"/>
                <a:cs typeface="Candara"/>
              </a:rPr>
              <a:t>is</a:t>
            </a:r>
            <a:endParaRPr sz="2000">
              <a:latin typeface="Candara"/>
              <a:cs typeface="Candara"/>
            </a:endParaRPr>
          </a:p>
          <a:p>
            <a:pPr marL="469900">
              <a:lnSpc>
                <a:spcPct val="100000"/>
              </a:lnSpc>
            </a:pPr>
            <a:r>
              <a:rPr dirty="0" sz="2000">
                <a:latin typeface="Candara"/>
                <a:cs typeface="Candara"/>
              </a:rPr>
              <a:t>proportional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for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their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importance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to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safety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and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result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reliability.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ndara"/>
              <a:cs typeface="Candara"/>
            </a:endParaRPr>
          </a:p>
          <a:p>
            <a:pPr marL="469900" marR="331470" indent="-457200">
              <a:lnSpc>
                <a:spcPct val="100000"/>
              </a:lnSpc>
              <a:buClr>
                <a:srgbClr val="0092D0"/>
              </a:buClr>
              <a:buSzPct val="120000"/>
              <a:buFont typeface="Arial"/>
              <a:buChar char="•"/>
              <a:tabLst>
                <a:tab pos="469900" algn="l"/>
              </a:tabLst>
            </a:pPr>
            <a:r>
              <a:rPr dirty="0" sz="2000">
                <a:latin typeface="Candara"/>
                <a:cs typeface="Candara"/>
              </a:rPr>
              <a:t>Comprehensive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approach</a:t>
            </a:r>
            <a:r>
              <a:rPr dirty="0" sz="2000" spc="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to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data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systems</a:t>
            </a:r>
            <a:r>
              <a:rPr dirty="0" sz="2000" spc="-4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(e.g.,</a:t>
            </a:r>
            <a:r>
              <a:rPr dirty="0" sz="2000" spc="-4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IT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security,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data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protection,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data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validation, </a:t>
            </a:r>
            <a:r>
              <a:rPr dirty="0" sz="2000">
                <a:latin typeface="Candara"/>
                <a:cs typeface="Candara"/>
              </a:rPr>
              <a:t>metadata,</a:t>
            </a:r>
            <a:r>
              <a:rPr dirty="0" sz="2000" spc="-4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data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acquisition </a:t>
            </a:r>
            <a:r>
              <a:rPr dirty="0" sz="2000" spc="-10">
                <a:latin typeface="Candara"/>
                <a:cs typeface="Candara"/>
              </a:rPr>
              <a:t>tools).</a:t>
            </a:r>
            <a:endParaRPr sz="2000">
              <a:latin typeface="Candara"/>
              <a:cs typeface="Candara"/>
            </a:endParaRPr>
          </a:p>
          <a:p>
            <a:pPr lvl="1" marL="926465" marR="114935" indent="-342900">
              <a:lnSpc>
                <a:spcPct val="100000"/>
              </a:lnSpc>
              <a:buClr>
                <a:srgbClr val="0092D0"/>
              </a:buClr>
              <a:buSzPct val="80000"/>
              <a:buFont typeface="Courier New"/>
              <a:buChar char="o"/>
              <a:tabLst>
                <a:tab pos="926465" algn="l"/>
              </a:tabLst>
            </a:pP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quality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and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amount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of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information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generated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clinical</a:t>
            </a:r>
            <a:r>
              <a:rPr dirty="0" sz="2000" spc="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trial should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be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sufficient </a:t>
            </a:r>
            <a:r>
              <a:rPr dirty="0" sz="2000">
                <a:latin typeface="Candara"/>
                <a:cs typeface="Candara"/>
              </a:rPr>
              <a:t>to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address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trial</a:t>
            </a:r>
            <a:r>
              <a:rPr dirty="0" sz="2000" spc="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objectives,</a:t>
            </a:r>
            <a:r>
              <a:rPr dirty="0" sz="2000" spc="-4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provide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confidence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trial’s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results,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and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support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 spc="-20">
                <a:latin typeface="Candara"/>
                <a:cs typeface="Candara"/>
              </a:rPr>
              <a:t>good </a:t>
            </a:r>
            <a:r>
              <a:rPr dirty="0" sz="2000">
                <a:latin typeface="Candara"/>
                <a:cs typeface="Candara"/>
              </a:rPr>
              <a:t>decision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making.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systems</a:t>
            </a:r>
            <a:r>
              <a:rPr dirty="0" sz="2000" spc="-5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and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processes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that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help ensure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this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quality should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 spc="-25">
                <a:latin typeface="Candara"/>
                <a:cs typeface="Candara"/>
              </a:rPr>
              <a:t>be </a:t>
            </a:r>
            <a:r>
              <a:rPr dirty="0" sz="2000">
                <a:latin typeface="Candara"/>
                <a:cs typeface="Candara"/>
              </a:rPr>
              <a:t>designed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and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implemented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 a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way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that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is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proportionate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to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risks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to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participants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 spc="-25">
                <a:latin typeface="Candara"/>
                <a:cs typeface="Candara"/>
              </a:rPr>
              <a:t>and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reliability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of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trial</a:t>
            </a:r>
            <a:r>
              <a:rPr dirty="0" sz="2000" spc="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results.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22172" y="5701995"/>
            <a:ext cx="1058227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0092D0"/>
              </a:buClr>
              <a:buSzPct val="120000"/>
              <a:buFont typeface="Arial"/>
              <a:buChar char="•"/>
              <a:tabLst>
                <a:tab pos="469265" algn="l"/>
              </a:tabLst>
            </a:pPr>
            <a:r>
              <a:rPr dirty="0" sz="2000">
                <a:latin typeface="Candara"/>
                <a:cs typeface="Candara"/>
              </a:rPr>
              <a:t>Clarified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meaning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of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metadata.</a:t>
            </a:r>
            <a:endParaRPr sz="2000">
              <a:latin typeface="Candara"/>
              <a:cs typeface="Candara"/>
            </a:endParaRPr>
          </a:p>
          <a:p>
            <a:pPr lvl="1" marL="926465" marR="5080" indent="-342900">
              <a:lnSpc>
                <a:spcPct val="100000"/>
              </a:lnSpc>
              <a:buClr>
                <a:srgbClr val="0092D0"/>
              </a:buClr>
              <a:buSzPct val="80000"/>
              <a:buFont typeface="Courier New"/>
              <a:buChar char="o"/>
              <a:tabLst>
                <a:tab pos="926465" algn="l"/>
              </a:tabLst>
            </a:pPr>
            <a:r>
              <a:rPr dirty="0" sz="2000">
                <a:latin typeface="Candara"/>
                <a:cs typeface="Candara"/>
              </a:rPr>
              <a:t>In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context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of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this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guideline, relevant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metadata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needed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to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reconstruct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trial</a:t>
            </a:r>
            <a:r>
              <a:rPr dirty="0" sz="2000" spc="-10">
                <a:latin typeface="Candara"/>
                <a:cs typeface="Candara"/>
              </a:rPr>
              <a:t> conduct </a:t>
            </a:r>
            <a:r>
              <a:rPr dirty="0" sz="2000">
                <a:latin typeface="Candara"/>
                <a:cs typeface="Candara"/>
              </a:rPr>
              <a:t>is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focus.</a:t>
            </a:r>
            <a:endParaRPr sz="20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757" rIns="0" bIns="0" rtlCol="0" vert="horz">
            <a:spAutoFit/>
          </a:bodyPr>
          <a:lstStyle/>
          <a:p>
            <a:pPr marL="104775">
              <a:lnSpc>
                <a:spcPts val="4720"/>
              </a:lnSpc>
              <a:spcBef>
                <a:spcPts val="95"/>
              </a:spcBef>
            </a:pPr>
            <a:r>
              <a:rPr dirty="0" sz="4000"/>
              <a:t>ICH</a:t>
            </a:r>
            <a:r>
              <a:rPr dirty="0" sz="4000" spc="-90"/>
              <a:t> </a:t>
            </a:r>
            <a:r>
              <a:rPr dirty="0" sz="4000"/>
              <a:t>E6</a:t>
            </a:r>
            <a:r>
              <a:rPr dirty="0" sz="4000" spc="-85"/>
              <a:t> </a:t>
            </a:r>
            <a:r>
              <a:rPr dirty="0" sz="4000"/>
              <a:t>(R3)</a:t>
            </a:r>
            <a:r>
              <a:rPr dirty="0" sz="4000" spc="-90"/>
              <a:t> </a:t>
            </a:r>
            <a:r>
              <a:rPr dirty="0" sz="4000"/>
              <a:t>ANNEX</a:t>
            </a:r>
            <a:r>
              <a:rPr dirty="0" sz="4000" spc="-70"/>
              <a:t> </a:t>
            </a:r>
            <a:r>
              <a:rPr dirty="0" sz="4000" spc="-50"/>
              <a:t>1</a:t>
            </a:r>
            <a:endParaRPr sz="4000"/>
          </a:p>
          <a:p>
            <a:pPr marL="104775">
              <a:lnSpc>
                <a:spcPts val="3279"/>
              </a:lnSpc>
            </a:pPr>
            <a:r>
              <a:rPr dirty="0" sz="2800" spc="-10" i="1">
                <a:latin typeface="Candara"/>
                <a:cs typeface="Candara"/>
              </a:rPr>
              <a:t>GLOSSARY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34</a:t>
            </a:fld>
          </a:p>
        </p:txBody>
      </p:sp>
      <p:sp>
        <p:nvSpPr>
          <p:cNvPr id="3" name="object 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dirty="0"/>
              <a:t>New</a:t>
            </a:r>
            <a:r>
              <a:rPr dirty="0" spc="-20"/>
              <a:t> </a:t>
            </a:r>
            <a:r>
              <a:rPr dirty="0"/>
              <a:t>Glossary</a:t>
            </a:r>
            <a:r>
              <a:rPr dirty="0" spc="-40"/>
              <a:t> </a:t>
            </a:r>
            <a:r>
              <a:rPr dirty="0" spc="-10"/>
              <a:t>Terms</a:t>
            </a:r>
          </a:p>
          <a:p>
            <a:pPr marL="393700" indent="-342900">
              <a:lnSpc>
                <a:spcPct val="100000"/>
              </a:lnSpc>
              <a:spcBef>
                <a:spcPts val="80"/>
              </a:spcBef>
              <a:buClr>
                <a:srgbClr val="0092D0"/>
              </a:buClr>
              <a:buSzPct val="118750"/>
              <a:buFont typeface="Arial"/>
              <a:buChar char="•"/>
              <a:tabLst>
                <a:tab pos="393700" algn="l"/>
              </a:tabLst>
            </a:pPr>
            <a:r>
              <a:rPr dirty="0" sz="2400" spc="-10" b="0">
                <a:solidFill>
                  <a:srgbClr val="000000"/>
                </a:solidFill>
                <a:latin typeface="Candara"/>
                <a:cs typeface="Candara"/>
              </a:rPr>
              <a:t>Assent</a:t>
            </a:r>
            <a:endParaRPr sz="2400">
              <a:latin typeface="Candara"/>
              <a:cs typeface="Candara"/>
            </a:endParaRPr>
          </a:p>
          <a:p>
            <a:pPr marL="393700" marR="913765" indent="-343535">
              <a:lnSpc>
                <a:spcPct val="100000"/>
              </a:lnSpc>
              <a:buClr>
                <a:srgbClr val="0092D0"/>
              </a:buClr>
              <a:buSzPct val="118750"/>
              <a:buFont typeface="Arial"/>
              <a:buChar char="•"/>
              <a:tabLst>
                <a:tab pos="393700" algn="l"/>
              </a:tabLst>
            </a:pPr>
            <a:r>
              <a:rPr dirty="0" sz="2400" b="0">
                <a:solidFill>
                  <a:srgbClr val="000000"/>
                </a:solidFill>
                <a:latin typeface="Candara"/>
                <a:cs typeface="Candara"/>
              </a:rPr>
              <a:t>Computerised</a:t>
            </a:r>
            <a:r>
              <a:rPr dirty="0" sz="2400" spc="-10" b="0">
                <a:solidFill>
                  <a:srgbClr val="000000"/>
                </a:solidFill>
                <a:latin typeface="Candara"/>
                <a:cs typeface="Candara"/>
              </a:rPr>
              <a:t> Systems Validation</a:t>
            </a:r>
            <a:endParaRPr sz="2400">
              <a:latin typeface="Candara"/>
              <a:cs typeface="Candara"/>
            </a:endParaRPr>
          </a:p>
          <a:p>
            <a:pPr marL="393700" indent="-342900">
              <a:lnSpc>
                <a:spcPct val="100000"/>
              </a:lnSpc>
              <a:buClr>
                <a:srgbClr val="0092D0"/>
              </a:buClr>
              <a:buSzPct val="118750"/>
              <a:buFont typeface="Arial"/>
              <a:buChar char="•"/>
              <a:tabLst>
                <a:tab pos="393700" algn="l"/>
              </a:tabLst>
            </a:pPr>
            <a:r>
              <a:rPr dirty="0" sz="2400" b="0">
                <a:solidFill>
                  <a:srgbClr val="000000"/>
                </a:solidFill>
                <a:latin typeface="Candara"/>
                <a:cs typeface="Candara"/>
              </a:rPr>
              <a:t>Data</a:t>
            </a:r>
            <a:r>
              <a:rPr dirty="0" sz="2400" spc="-5" b="0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ndara"/>
                <a:cs typeface="Candara"/>
              </a:rPr>
              <a:t>Acquisition </a:t>
            </a:r>
            <a:r>
              <a:rPr dirty="0" sz="2400" spc="-20" b="0">
                <a:solidFill>
                  <a:srgbClr val="000000"/>
                </a:solidFill>
                <a:latin typeface="Candara"/>
                <a:cs typeface="Candara"/>
              </a:rPr>
              <a:t>Tool</a:t>
            </a:r>
            <a:endParaRPr sz="2400">
              <a:latin typeface="Candara"/>
              <a:cs typeface="Candara"/>
            </a:endParaRPr>
          </a:p>
          <a:p>
            <a:pPr marL="393700" indent="-342900">
              <a:lnSpc>
                <a:spcPct val="100000"/>
              </a:lnSpc>
              <a:buClr>
                <a:srgbClr val="0092D0"/>
              </a:buClr>
              <a:buSzPct val="118750"/>
              <a:buFont typeface="Arial"/>
              <a:buChar char="•"/>
              <a:tabLst>
                <a:tab pos="393700" algn="l"/>
              </a:tabLst>
            </a:pPr>
            <a:r>
              <a:rPr dirty="0" sz="2400" spc="-10" b="0">
                <a:solidFill>
                  <a:srgbClr val="000000"/>
                </a:solidFill>
                <a:latin typeface="Candara"/>
                <a:cs typeface="Candara"/>
              </a:rPr>
              <a:t>Metadata</a:t>
            </a:r>
            <a:endParaRPr sz="2400">
              <a:latin typeface="Candara"/>
              <a:cs typeface="Candara"/>
            </a:endParaRPr>
          </a:p>
          <a:p>
            <a:pPr marL="393700" indent="-342900">
              <a:lnSpc>
                <a:spcPts val="2860"/>
              </a:lnSpc>
              <a:spcBef>
                <a:spcPts val="5"/>
              </a:spcBef>
              <a:buClr>
                <a:srgbClr val="0092D0"/>
              </a:buClr>
              <a:buSzPct val="118750"/>
              <a:buFont typeface="Arial"/>
              <a:buChar char="•"/>
              <a:tabLst>
                <a:tab pos="393700" algn="l"/>
              </a:tabLst>
            </a:pPr>
            <a:r>
              <a:rPr dirty="0" sz="2400" b="0">
                <a:solidFill>
                  <a:srgbClr val="000000"/>
                </a:solidFill>
                <a:latin typeface="Candara"/>
                <a:cs typeface="Candara"/>
              </a:rPr>
              <a:t>Reference</a:t>
            </a:r>
            <a:r>
              <a:rPr dirty="0" sz="2400" spc="10" b="0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ndara"/>
                <a:cs typeface="Candara"/>
              </a:rPr>
              <a:t>Safety </a:t>
            </a:r>
            <a:r>
              <a:rPr dirty="0" sz="2400" spc="-10" b="0">
                <a:solidFill>
                  <a:srgbClr val="000000"/>
                </a:solidFill>
                <a:latin typeface="Candara"/>
                <a:cs typeface="Candara"/>
              </a:rPr>
              <a:t>Information</a:t>
            </a:r>
            <a:endParaRPr sz="2400">
              <a:latin typeface="Candara"/>
              <a:cs typeface="Candara"/>
            </a:endParaRPr>
          </a:p>
          <a:p>
            <a:pPr marL="393700" indent="-342900">
              <a:lnSpc>
                <a:spcPts val="2860"/>
              </a:lnSpc>
              <a:buClr>
                <a:srgbClr val="0092D0"/>
              </a:buClr>
              <a:buSzPct val="118750"/>
              <a:buFont typeface="Arial"/>
              <a:buChar char="•"/>
              <a:tabLst>
                <a:tab pos="393700" algn="l"/>
              </a:tabLst>
            </a:pPr>
            <a:r>
              <a:rPr dirty="0" sz="2400" b="0">
                <a:solidFill>
                  <a:srgbClr val="000000"/>
                </a:solidFill>
                <a:latin typeface="Candara"/>
                <a:cs typeface="Candara"/>
              </a:rPr>
              <a:t>Service </a:t>
            </a:r>
            <a:r>
              <a:rPr dirty="0" sz="2400" spc="-10" b="0">
                <a:solidFill>
                  <a:srgbClr val="000000"/>
                </a:solidFill>
                <a:latin typeface="Candara"/>
                <a:cs typeface="Candara"/>
              </a:rPr>
              <a:t>Provider</a:t>
            </a:r>
            <a:endParaRPr sz="2400">
              <a:latin typeface="Candara"/>
              <a:cs typeface="Candara"/>
            </a:endParaRPr>
          </a:p>
          <a:p>
            <a:pPr marL="393700" indent="-342900">
              <a:lnSpc>
                <a:spcPct val="100000"/>
              </a:lnSpc>
              <a:buClr>
                <a:srgbClr val="0092D0"/>
              </a:buClr>
              <a:buSzPct val="118750"/>
              <a:buFont typeface="Arial"/>
              <a:buChar char="•"/>
              <a:tabLst>
                <a:tab pos="393700" algn="l"/>
              </a:tabLst>
            </a:pPr>
            <a:r>
              <a:rPr dirty="0" sz="2400" spc="-10" b="0">
                <a:solidFill>
                  <a:srgbClr val="000000"/>
                </a:solidFill>
                <a:latin typeface="Candara"/>
                <a:cs typeface="Candara"/>
              </a:rPr>
              <a:t>Signature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393307" y="2023618"/>
            <a:ext cx="153670" cy="37572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3150"/>
              </a:lnSpc>
              <a:spcBef>
                <a:spcPts val="130"/>
              </a:spcBef>
            </a:pPr>
            <a:r>
              <a:rPr dirty="0" sz="2850" spc="10">
                <a:solidFill>
                  <a:srgbClr val="0092D0"/>
                </a:solidFill>
                <a:latin typeface="Arial"/>
                <a:cs typeface="Arial"/>
              </a:rPr>
              <a:t>•</a:t>
            </a:r>
            <a:endParaRPr sz="2850">
              <a:latin typeface="Arial"/>
              <a:cs typeface="Arial"/>
            </a:endParaRPr>
          </a:p>
          <a:p>
            <a:pPr marL="12700">
              <a:lnSpc>
                <a:spcPts val="2880"/>
              </a:lnSpc>
            </a:pPr>
            <a:r>
              <a:rPr dirty="0" sz="2850" spc="10">
                <a:solidFill>
                  <a:srgbClr val="0092D0"/>
                </a:solidFill>
                <a:latin typeface="Arial"/>
                <a:cs typeface="Arial"/>
              </a:rPr>
              <a:t>•</a:t>
            </a:r>
            <a:endParaRPr sz="2850">
              <a:latin typeface="Arial"/>
              <a:cs typeface="Arial"/>
            </a:endParaRPr>
          </a:p>
          <a:p>
            <a:pPr marL="12700">
              <a:lnSpc>
                <a:spcPts val="2880"/>
              </a:lnSpc>
            </a:pPr>
            <a:r>
              <a:rPr dirty="0" sz="2850" spc="10">
                <a:solidFill>
                  <a:srgbClr val="0092D0"/>
                </a:solidFill>
                <a:latin typeface="Arial"/>
                <a:cs typeface="Arial"/>
              </a:rPr>
              <a:t>•</a:t>
            </a:r>
            <a:endParaRPr sz="2850">
              <a:latin typeface="Arial"/>
              <a:cs typeface="Arial"/>
            </a:endParaRPr>
          </a:p>
          <a:p>
            <a:pPr marL="12700">
              <a:lnSpc>
                <a:spcPts val="2880"/>
              </a:lnSpc>
            </a:pPr>
            <a:r>
              <a:rPr dirty="0" sz="2850" spc="10">
                <a:solidFill>
                  <a:srgbClr val="0092D0"/>
                </a:solidFill>
                <a:latin typeface="Arial"/>
                <a:cs typeface="Arial"/>
              </a:rPr>
              <a:t>•</a:t>
            </a:r>
            <a:endParaRPr sz="2850">
              <a:latin typeface="Arial"/>
              <a:cs typeface="Arial"/>
            </a:endParaRPr>
          </a:p>
          <a:p>
            <a:pPr marL="12700">
              <a:lnSpc>
                <a:spcPts val="2880"/>
              </a:lnSpc>
            </a:pPr>
            <a:r>
              <a:rPr dirty="0" sz="2850" spc="10">
                <a:solidFill>
                  <a:srgbClr val="0092D0"/>
                </a:solidFill>
                <a:latin typeface="Arial"/>
                <a:cs typeface="Arial"/>
              </a:rPr>
              <a:t>•</a:t>
            </a:r>
            <a:endParaRPr sz="2850">
              <a:latin typeface="Arial"/>
              <a:cs typeface="Arial"/>
            </a:endParaRPr>
          </a:p>
          <a:p>
            <a:pPr marL="12700">
              <a:lnSpc>
                <a:spcPts val="2880"/>
              </a:lnSpc>
            </a:pPr>
            <a:r>
              <a:rPr dirty="0" sz="2850" spc="10">
                <a:solidFill>
                  <a:srgbClr val="0092D0"/>
                </a:solidFill>
                <a:latin typeface="Arial"/>
                <a:cs typeface="Arial"/>
              </a:rPr>
              <a:t>•</a:t>
            </a:r>
            <a:endParaRPr sz="2850">
              <a:latin typeface="Arial"/>
              <a:cs typeface="Arial"/>
            </a:endParaRPr>
          </a:p>
          <a:p>
            <a:pPr marL="12700">
              <a:lnSpc>
                <a:spcPts val="2880"/>
              </a:lnSpc>
            </a:pPr>
            <a:r>
              <a:rPr dirty="0" sz="2850" spc="10">
                <a:solidFill>
                  <a:srgbClr val="0092D0"/>
                </a:solidFill>
                <a:latin typeface="Arial"/>
                <a:cs typeface="Arial"/>
              </a:rPr>
              <a:t>•</a:t>
            </a:r>
            <a:endParaRPr sz="2850">
              <a:latin typeface="Arial"/>
              <a:cs typeface="Arial"/>
            </a:endParaRPr>
          </a:p>
          <a:p>
            <a:pPr marL="12700">
              <a:lnSpc>
                <a:spcPts val="3150"/>
              </a:lnSpc>
            </a:pPr>
            <a:r>
              <a:rPr dirty="0" sz="2850" spc="10">
                <a:solidFill>
                  <a:srgbClr val="0092D0"/>
                </a:solidFill>
                <a:latin typeface="Arial"/>
                <a:cs typeface="Arial"/>
              </a:rPr>
              <a:t>•</a:t>
            </a:r>
            <a:endParaRPr sz="2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40"/>
              </a:spcBef>
            </a:pPr>
            <a:r>
              <a:rPr dirty="0" sz="2850" spc="10">
                <a:solidFill>
                  <a:srgbClr val="0092D0"/>
                </a:solidFill>
                <a:latin typeface="Arial"/>
                <a:cs typeface="Arial"/>
              </a:rPr>
              <a:t>•</a:t>
            </a:r>
            <a:endParaRPr sz="28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393307" y="1552701"/>
            <a:ext cx="4097020" cy="41744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0092D0"/>
                </a:solidFill>
                <a:latin typeface="Candara"/>
                <a:cs typeface="Candara"/>
              </a:rPr>
              <a:t>Revised</a:t>
            </a:r>
            <a:r>
              <a:rPr dirty="0" sz="3200" spc="-35" b="1">
                <a:solidFill>
                  <a:srgbClr val="0092D0"/>
                </a:solidFill>
                <a:latin typeface="Candara"/>
                <a:cs typeface="Candara"/>
              </a:rPr>
              <a:t> </a:t>
            </a:r>
            <a:r>
              <a:rPr dirty="0" sz="3200" b="1">
                <a:solidFill>
                  <a:srgbClr val="0092D0"/>
                </a:solidFill>
                <a:latin typeface="Candara"/>
                <a:cs typeface="Candara"/>
              </a:rPr>
              <a:t>Glossary</a:t>
            </a:r>
            <a:r>
              <a:rPr dirty="0" sz="3200" spc="-50" b="1">
                <a:solidFill>
                  <a:srgbClr val="0092D0"/>
                </a:solidFill>
                <a:latin typeface="Candara"/>
                <a:cs typeface="Candara"/>
              </a:rPr>
              <a:t> </a:t>
            </a:r>
            <a:r>
              <a:rPr dirty="0" sz="3200" spc="-20" b="1">
                <a:solidFill>
                  <a:srgbClr val="0092D0"/>
                </a:solidFill>
                <a:latin typeface="Candara"/>
                <a:cs typeface="Candara"/>
              </a:rPr>
              <a:t>Terms</a:t>
            </a:r>
            <a:endParaRPr sz="3200">
              <a:latin typeface="Candara"/>
              <a:cs typeface="Candara"/>
            </a:endParaRPr>
          </a:p>
          <a:p>
            <a:pPr marL="354965" marR="1484630">
              <a:lnSpc>
                <a:spcPct val="100000"/>
              </a:lnSpc>
              <a:spcBef>
                <a:spcPts val="20"/>
              </a:spcBef>
            </a:pPr>
            <a:r>
              <a:rPr dirty="0" sz="2400">
                <a:latin typeface="Candara"/>
                <a:cs typeface="Candara"/>
              </a:rPr>
              <a:t>Essential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Records IRB/IEC</a:t>
            </a:r>
            <a:endParaRPr sz="2400">
              <a:latin typeface="Candara"/>
              <a:cs typeface="Candara"/>
            </a:endParaRPr>
          </a:p>
          <a:p>
            <a:pPr marL="354965" marR="1619885">
              <a:lnSpc>
                <a:spcPct val="100000"/>
              </a:lnSpc>
            </a:pPr>
            <a:r>
              <a:rPr dirty="0" sz="2400" spc="-10">
                <a:latin typeface="Candara"/>
                <a:cs typeface="Candara"/>
              </a:rPr>
              <a:t>Investigator </a:t>
            </a:r>
            <a:r>
              <a:rPr dirty="0" sz="2400">
                <a:latin typeface="Candara"/>
                <a:cs typeface="Candara"/>
              </a:rPr>
              <a:t>Investigator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 spc="-20">
                <a:latin typeface="Candara"/>
                <a:cs typeface="Candara"/>
              </a:rPr>
              <a:t>Site </a:t>
            </a:r>
            <a:r>
              <a:rPr dirty="0" sz="2400">
                <a:latin typeface="Candara"/>
                <a:cs typeface="Candara"/>
              </a:rPr>
              <a:t>Source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Records Sponsor</a:t>
            </a:r>
            <a:endParaRPr sz="2400">
              <a:latin typeface="Candara"/>
              <a:cs typeface="Candara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Candara"/>
                <a:cs typeface="Candara"/>
              </a:rPr>
              <a:t>Trial</a:t>
            </a:r>
            <a:r>
              <a:rPr dirty="0" sz="2400" spc="-95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Participant</a:t>
            </a:r>
            <a:endParaRPr sz="2400">
              <a:latin typeface="Candara"/>
              <a:cs typeface="Candara"/>
            </a:endParaRPr>
          </a:p>
          <a:p>
            <a:pPr algn="just" marL="354965" marR="86995">
              <a:lnSpc>
                <a:spcPct val="100000"/>
              </a:lnSpc>
            </a:pPr>
            <a:r>
              <a:rPr dirty="0" sz="2400">
                <a:latin typeface="Candara"/>
                <a:cs typeface="Candara"/>
              </a:rPr>
              <a:t>Adverse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Events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and</a:t>
            </a:r>
            <a:r>
              <a:rPr dirty="0" sz="2400" spc="-20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Adverse Reaction-</a:t>
            </a:r>
            <a:r>
              <a:rPr dirty="0" sz="2400">
                <a:latin typeface="Candara"/>
                <a:cs typeface="Candara"/>
              </a:rPr>
              <a:t>related</a:t>
            </a:r>
            <a:r>
              <a:rPr dirty="0" sz="2400" spc="70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definitions </a:t>
            </a:r>
            <a:r>
              <a:rPr dirty="0" sz="2400">
                <a:latin typeface="Candara"/>
                <a:cs typeface="Candara"/>
              </a:rPr>
              <a:t>And</a:t>
            </a:r>
            <a:r>
              <a:rPr dirty="0" sz="2400" spc="-10">
                <a:latin typeface="Candara"/>
                <a:cs typeface="Candara"/>
              </a:rPr>
              <a:t> Others…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7163" y="333883"/>
            <a:ext cx="74663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Updating</a:t>
            </a:r>
            <a:r>
              <a:rPr dirty="0" sz="4000" spc="-135"/>
              <a:t> </a:t>
            </a:r>
            <a:r>
              <a:rPr dirty="0" sz="4000"/>
              <a:t>The</a:t>
            </a:r>
            <a:r>
              <a:rPr dirty="0" sz="4000" spc="-140"/>
              <a:t> </a:t>
            </a:r>
            <a:r>
              <a:rPr dirty="0" sz="4000"/>
              <a:t>Glossary</a:t>
            </a:r>
            <a:r>
              <a:rPr dirty="0" sz="4000" spc="-135"/>
              <a:t> </a:t>
            </a:r>
            <a:r>
              <a:rPr dirty="0" sz="4000" spc="-10"/>
              <a:t>(examples)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34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486867" y="1143513"/>
            <a:ext cx="11100435" cy="480314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67970" indent="-255270">
              <a:lnSpc>
                <a:spcPct val="100000"/>
              </a:lnSpc>
              <a:spcBef>
                <a:spcPts val="580"/>
              </a:spcBef>
              <a:buClr>
                <a:srgbClr val="0092D0"/>
              </a:buClr>
              <a:buSzPct val="120000"/>
              <a:buFont typeface="Candara"/>
              <a:buChar char="•"/>
              <a:tabLst>
                <a:tab pos="267970" algn="l"/>
              </a:tabLst>
            </a:pPr>
            <a:r>
              <a:rPr dirty="0" sz="2000" b="1">
                <a:latin typeface="Candara"/>
                <a:cs typeface="Candara"/>
              </a:rPr>
              <a:t>Adding</a:t>
            </a:r>
            <a:r>
              <a:rPr dirty="0" sz="2000" spc="-2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terms</a:t>
            </a:r>
            <a:r>
              <a:rPr dirty="0" sz="2000" spc="-3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that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support</a:t>
            </a:r>
            <a:r>
              <a:rPr dirty="0" sz="2000" spc="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advances</a:t>
            </a:r>
            <a:r>
              <a:rPr dirty="0" sz="2000" spc="-3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in</a:t>
            </a:r>
            <a:r>
              <a:rPr dirty="0" sz="2000" spc="-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the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clinical</a:t>
            </a:r>
            <a:r>
              <a:rPr dirty="0" sz="2000" spc="-3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trial</a:t>
            </a:r>
            <a:r>
              <a:rPr dirty="0" sz="2000" spc="-5" b="1">
                <a:latin typeface="Candara"/>
                <a:cs typeface="Candara"/>
              </a:rPr>
              <a:t> </a:t>
            </a:r>
            <a:r>
              <a:rPr dirty="0" sz="2000" spc="-10" b="1">
                <a:latin typeface="Candara"/>
                <a:cs typeface="Candara"/>
              </a:rPr>
              <a:t>ecosystem.</a:t>
            </a:r>
            <a:endParaRPr sz="2000">
              <a:latin typeface="Candara"/>
              <a:cs typeface="Candara"/>
            </a:endParaRPr>
          </a:p>
          <a:p>
            <a:pPr lvl="1" marL="686435" indent="-250190">
              <a:lnSpc>
                <a:spcPct val="100000"/>
              </a:lnSpc>
              <a:spcBef>
                <a:spcPts val="430"/>
              </a:spcBef>
              <a:buClr>
                <a:srgbClr val="0092D0"/>
              </a:buClr>
              <a:buSzPct val="80555"/>
              <a:buChar char="o"/>
              <a:tabLst>
                <a:tab pos="686435" algn="l"/>
              </a:tabLst>
            </a:pPr>
            <a:r>
              <a:rPr dirty="0" sz="1800">
                <a:latin typeface="Candara"/>
                <a:cs typeface="Candara"/>
              </a:rPr>
              <a:t>Data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Acquisition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Tool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 spc="-20">
                <a:latin typeface="Candara"/>
                <a:cs typeface="Candara"/>
              </a:rPr>
              <a:t>(DAT)</a:t>
            </a:r>
            <a:endParaRPr sz="1800">
              <a:latin typeface="Candara"/>
              <a:cs typeface="Candara"/>
            </a:endParaRPr>
          </a:p>
          <a:p>
            <a:pPr lvl="2" marL="1024890" marR="238125" indent="-169545">
              <a:lnSpc>
                <a:spcPts val="2160"/>
              </a:lnSpc>
              <a:spcBef>
                <a:spcPts val="290"/>
              </a:spcBef>
              <a:buClr>
                <a:srgbClr val="0092D0"/>
              </a:buClr>
              <a:buSzPct val="108333"/>
              <a:buFont typeface="Arial"/>
              <a:buChar char="-"/>
              <a:tabLst>
                <a:tab pos="1024890" algn="l"/>
              </a:tabLst>
            </a:pPr>
            <a:r>
              <a:rPr dirty="0" sz="1800">
                <a:latin typeface="Candara"/>
                <a:cs typeface="Candara"/>
              </a:rPr>
              <a:t>A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paper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or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electronic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tool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designed</a:t>
            </a:r>
            <a:r>
              <a:rPr dirty="0" sz="1800" spc="-3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to collect data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and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associated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metadata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from a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data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originator</a:t>
            </a:r>
            <a:r>
              <a:rPr dirty="0" sz="1800" spc="-3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in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 spc="-50">
                <a:latin typeface="Candara"/>
                <a:cs typeface="Candara"/>
              </a:rPr>
              <a:t>a </a:t>
            </a:r>
            <a:r>
              <a:rPr dirty="0" sz="1800">
                <a:latin typeface="Candara"/>
                <a:cs typeface="Candara"/>
              </a:rPr>
              <a:t>clinical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trial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according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to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the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protocol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and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to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report the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data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to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the</a:t>
            </a:r>
            <a:r>
              <a:rPr dirty="0" sz="1800" spc="-10">
                <a:latin typeface="Candara"/>
                <a:cs typeface="Candara"/>
              </a:rPr>
              <a:t> sponsor.</a:t>
            </a:r>
            <a:endParaRPr sz="1800">
              <a:latin typeface="Candara"/>
              <a:cs typeface="Candara"/>
            </a:endParaRPr>
          </a:p>
          <a:p>
            <a:pPr lvl="1" marL="686435" indent="-250190">
              <a:lnSpc>
                <a:spcPct val="100000"/>
              </a:lnSpc>
              <a:spcBef>
                <a:spcPts val="360"/>
              </a:spcBef>
              <a:buClr>
                <a:srgbClr val="0092D0"/>
              </a:buClr>
              <a:buSzPct val="80555"/>
              <a:buChar char="o"/>
              <a:tabLst>
                <a:tab pos="686435" algn="l"/>
              </a:tabLst>
            </a:pPr>
            <a:r>
              <a:rPr dirty="0" sz="1800">
                <a:latin typeface="Candara"/>
                <a:cs typeface="Candara"/>
              </a:rPr>
              <a:t>Service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 spc="-10">
                <a:latin typeface="Candara"/>
                <a:cs typeface="Candara"/>
              </a:rPr>
              <a:t>provider</a:t>
            </a:r>
            <a:endParaRPr sz="1800">
              <a:latin typeface="Candara"/>
              <a:cs typeface="Candara"/>
            </a:endParaRPr>
          </a:p>
          <a:p>
            <a:pPr lvl="2" marL="1024255" indent="-168910">
              <a:lnSpc>
                <a:spcPts val="2325"/>
              </a:lnSpc>
              <a:spcBef>
                <a:spcPts val="65"/>
              </a:spcBef>
              <a:buClr>
                <a:srgbClr val="0092D0"/>
              </a:buClr>
              <a:buSzPct val="108333"/>
              <a:buFont typeface="Arial"/>
              <a:buChar char="-"/>
              <a:tabLst>
                <a:tab pos="1024255" algn="l"/>
              </a:tabLst>
            </a:pPr>
            <a:r>
              <a:rPr dirty="0" sz="1800">
                <a:latin typeface="Candara"/>
                <a:cs typeface="Candara"/>
              </a:rPr>
              <a:t>A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person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or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organisation</a:t>
            </a:r>
            <a:r>
              <a:rPr dirty="0" sz="1800" spc="-3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(commercial,</a:t>
            </a:r>
            <a:r>
              <a:rPr dirty="0" sz="1800" spc="-3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academic</a:t>
            </a:r>
            <a:r>
              <a:rPr dirty="0" sz="1800" spc="-3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or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other)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providing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service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used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during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the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conduct</a:t>
            </a:r>
            <a:r>
              <a:rPr dirty="0" sz="1800" spc="-25">
                <a:latin typeface="Candara"/>
                <a:cs typeface="Candara"/>
              </a:rPr>
              <a:t> of</a:t>
            </a:r>
            <a:endParaRPr sz="1800">
              <a:latin typeface="Candara"/>
              <a:cs typeface="Candara"/>
            </a:endParaRPr>
          </a:p>
          <a:p>
            <a:pPr marL="1024890">
              <a:lnSpc>
                <a:spcPts val="2145"/>
              </a:lnSpc>
            </a:pPr>
            <a:r>
              <a:rPr dirty="0" sz="1800">
                <a:latin typeface="Candara"/>
                <a:cs typeface="Candara"/>
              </a:rPr>
              <a:t>a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clinical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trial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to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either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the sponsor</a:t>
            </a:r>
            <a:r>
              <a:rPr dirty="0" sz="1800" spc="-3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or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the investigator</a:t>
            </a:r>
            <a:r>
              <a:rPr dirty="0" sz="1800" spc="-3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to fulfil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one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or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more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of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their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trial-related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 spc="-10">
                <a:latin typeface="Candara"/>
                <a:cs typeface="Candara"/>
              </a:rPr>
              <a:t>activities.</a:t>
            </a:r>
            <a:endParaRPr sz="1800">
              <a:latin typeface="Candara"/>
              <a:cs typeface="Candara"/>
            </a:endParaRPr>
          </a:p>
          <a:p>
            <a:pPr marL="267970" indent="-255270">
              <a:lnSpc>
                <a:spcPct val="100000"/>
              </a:lnSpc>
              <a:spcBef>
                <a:spcPts val="1195"/>
              </a:spcBef>
              <a:buClr>
                <a:srgbClr val="0092D0"/>
              </a:buClr>
              <a:buSzPct val="120000"/>
              <a:buFont typeface="Candara"/>
              <a:buChar char="•"/>
              <a:tabLst>
                <a:tab pos="267970" algn="l"/>
              </a:tabLst>
            </a:pPr>
            <a:r>
              <a:rPr dirty="0" sz="2000" b="1">
                <a:latin typeface="Candara"/>
                <a:cs typeface="Candara"/>
              </a:rPr>
              <a:t>Providing</a:t>
            </a:r>
            <a:r>
              <a:rPr dirty="0" sz="2000" spc="-4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more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clarity</a:t>
            </a:r>
            <a:r>
              <a:rPr dirty="0" sz="2000" spc="-2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on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Adverse</a:t>
            </a:r>
            <a:r>
              <a:rPr dirty="0" sz="2000" spc="-3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Events</a:t>
            </a:r>
            <a:r>
              <a:rPr dirty="0" sz="2000" spc="-5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and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Adverse</a:t>
            </a:r>
            <a:r>
              <a:rPr dirty="0" sz="2000" spc="-25" b="1">
                <a:latin typeface="Candara"/>
                <a:cs typeface="Candara"/>
              </a:rPr>
              <a:t> </a:t>
            </a:r>
            <a:r>
              <a:rPr dirty="0" sz="2000" spc="-10" b="1">
                <a:latin typeface="Candara"/>
                <a:cs typeface="Candara"/>
              </a:rPr>
              <a:t>Reactions.</a:t>
            </a:r>
            <a:endParaRPr sz="2000">
              <a:latin typeface="Candara"/>
              <a:cs typeface="Candara"/>
            </a:endParaRPr>
          </a:p>
          <a:p>
            <a:pPr marL="268605" indent="-255904">
              <a:lnSpc>
                <a:spcPct val="100000"/>
              </a:lnSpc>
              <a:spcBef>
                <a:spcPts val="1200"/>
              </a:spcBef>
              <a:buClr>
                <a:srgbClr val="0092D0"/>
              </a:buClr>
              <a:buSzPct val="120000"/>
              <a:buFont typeface="Candara"/>
              <a:buChar char="•"/>
              <a:tabLst>
                <a:tab pos="268605" algn="l"/>
              </a:tabLst>
            </a:pPr>
            <a:r>
              <a:rPr dirty="0" sz="2000" b="1">
                <a:latin typeface="Candara"/>
                <a:cs typeface="Candara"/>
              </a:rPr>
              <a:t>Updated</a:t>
            </a:r>
            <a:r>
              <a:rPr dirty="0" sz="2000" spc="-3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some</a:t>
            </a:r>
            <a:r>
              <a:rPr dirty="0" sz="2000" spc="-2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definitions</a:t>
            </a:r>
            <a:r>
              <a:rPr dirty="0" sz="2000" spc="-6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(e.g.,</a:t>
            </a:r>
            <a:r>
              <a:rPr dirty="0" sz="2000" spc="-4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investigator</a:t>
            </a:r>
            <a:r>
              <a:rPr dirty="0" sz="2000" spc="-5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site)</a:t>
            </a:r>
            <a:r>
              <a:rPr dirty="0" sz="2000" spc="-3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to</a:t>
            </a:r>
            <a:r>
              <a:rPr dirty="0" sz="2000" spc="-1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adapt for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clinical</a:t>
            </a:r>
            <a:r>
              <a:rPr dirty="0" sz="2000" spc="-3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trial</a:t>
            </a:r>
            <a:r>
              <a:rPr dirty="0" sz="2000" spc="-1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operations</a:t>
            </a:r>
            <a:r>
              <a:rPr dirty="0" sz="2000" spc="-30" b="1">
                <a:latin typeface="Candara"/>
                <a:cs typeface="Candara"/>
              </a:rPr>
              <a:t> </a:t>
            </a:r>
            <a:r>
              <a:rPr dirty="0" sz="2000" spc="-25" b="1">
                <a:latin typeface="Candara"/>
                <a:cs typeface="Candara"/>
              </a:rPr>
              <a:t>in</a:t>
            </a:r>
            <a:endParaRPr sz="2000">
              <a:latin typeface="Candara"/>
              <a:cs typeface="Candara"/>
            </a:endParaRPr>
          </a:p>
          <a:p>
            <a:pPr marL="268605">
              <a:lnSpc>
                <a:spcPct val="100000"/>
              </a:lnSpc>
            </a:pPr>
            <a:r>
              <a:rPr dirty="0" sz="2000" b="1">
                <a:latin typeface="Candara"/>
                <a:cs typeface="Candara"/>
              </a:rPr>
              <a:t>decentralised</a:t>
            </a:r>
            <a:r>
              <a:rPr dirty="0" sz="2000" spc="-60" b="1">
                <a:latin typeface="Candara"/>
                <a:cs typeface="Candara"/>
              </a:rPr>
              <a:t> </a:t>
            </a:r>
            <a:r>
              <a:rPr dirty="0" sz="2000" spc="-10" b="1">
                <a:latin typeface="Candara"/>
                <a:cs typeface="Candara"/>
              </a:rPr>
              <a:t>settings.</a:t>
            </a:r>
            <a:endParaRPr sz="2000">
              <a:latin typeface="Candara"/>
              <a:cs typeface="Candara"/>
            </a:endParaRPr>
          </a:p>
          <a:p>
            <a:pPr marL="267970" indent="-255270">
              <a:lnSpc>
                <a:spcPct val="100000"/>
              </a:lnSpc>
              <a:spcBef>
                <a:spcPts val="1200"/>
              </a:spcBef>
              <a:buClr>
                <a:srgbClr val="0092D0"/>
              </a:buClr>
              <a:buSzPct val="120000"/>
              <a:buFont typeface="Candara"/>
              <a:buChar char="•"/>
              <a:tabLst>
                <a:tab pos="267970" algn="l"/>
              </a:tabLst>
            </a:pPr>
            <a:r>
              <a:rPr dirty="0" sz="2000" b="1">
                <a:latin typeface="Candara"/>
                <a:cs typeface="Candara"/>
              </a:rPr>
              <a:t>Adapted</a:t>
            </a:r>
            <a:r>
              <a:rPr dirty="0" sz="2000" spc="-2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definitions</a:t>
            </a:r>
            <a:r>
              <a:rPr dirty="0" sz="2000" spc="-5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as</a:t>
            </a:r>
            <a:r>
              <a:rPr dirty="0" sz="2000" spc="-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needed</a:t>
            </a:r>
            <a:r>
              <a:rPr dirty="0" sz="2000" spc="-2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to</a:t>
            </a:r>
            <a:r>
              <a:rPr dirty="0" sz="2000" spc="-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implement</a:t>
            </a:r>
            <a:r>
              <a:rPr dirty="0" sz="2000" spc="-3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the</a:t>
            </a:r>
            <a:r>
              <a:rPr dirty="0" sz="2000" spc="-3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media-neutral</a:t>
            </a:r>
            <a:r>
              <a:rPr dirty="0" sz="2000" spc="-4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approach</a:t>
            </a:r>
            <a:r>
              <a:rPr dirty="0" sz="2000" spc="10" b="1">
                <a:latin typeface="Candara"/>
                <a:cs typeface="Candara"/>
              </a:rPr>
              <a:t> </a:t>
            </a:r>
            <a:r>
              <a:rPr dirty="0" sz="2000" spc="-10" b="1">
                <a:latin typeface="Candara"/>
                <a:cs typeface="Candara"/>
              </a:rPr>
              <a:t>consistently.</a:t>
            </a:r>
            <a:endParaRPr sz="2000">
              <a:latin typeface="Candara"/>
              <a:cs typeface="Candara"/>
            </a:endParaRPr>
          </a:p>
          <a:p>
            <a:pPr marL="267970" indent="-255270">
              <a:lnSpc>
                <a:spcPct val="100000"/>
              </a:lnSpc>
              <a:spcBef>
                <a:spcPts val="1200"/>
              </a:spcBef>
              <a:buClr>
                <a:srgbClr val="0092D0"/>
              </a:buClr>
              <a:buSzPct val="120000"/>
              <a:buFont typeface="Candara"/>
              <a:buChar char="•"/>
              <a:tabLst>
                <a:tab pos="267970" algn="l"/>
              </a:tabLst>
            </a:pPr>
            <a:r>
              <a:rPr dirty="0" sz="2000" b="1">
                <a:latin typeface="Candara"/>
                <a:cs typeface="Candara"/>
              </a:rPr>
              <a:t>Participants</a:t>
            </a:r>
            <a:r>
              <a:rPr dirty="0" sz="2000" spc="-2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to</a:t>
            </a:r>
            <a:r>
              <a:rPr dirty="0" sz="2000" spc="-3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replace</a:t>
            </a:r>
            <a:r>
              <a:rPr dirty="0" sz="2000" spc="-10" b="1">
                <a:latin typeface="Candara"/>
                <a:cs typeface="Candara"/>
              </a:rPr>
              <a:t> subjects.</a:t>
            </a:r>
            <a:endParaRPr sz="2000">
              <a:latin typeface="Candara"/>
              <a:cs typeface="Candara"/>
            </a:endParaRPr>
          </a:p>
          <a:p>
            <a:pPr marL="267970" indent="-255270">
              <a:lnSpc>
                <a:spcPct val="100000"/>
              </a:lnSpc>
              <a:spcBef>
                <a:spcPts val="1205"/>
              </a:spcBef>
              <a:buClr>
                <a:srgbClr val="0092D0"/>
              </a:buClr>
              <a:buSzPct val="120000"/>
              <a:buFont typeface="Candara"/>
              <a:buChar char="•"/>
              <a:tabLst>
                <a:tab pos="267970" algn="l"/>
              </a:tabLst>
            </a:pPr>
            <a:r>
              <a:rPr dirty="0" sz="2000" b="1">
                <a:latin typeface="Candara"/>
                <a:cs typeface="Candara"/>
              </a:rPr>
              <a:t>Removed</a:t>
            </a:r>
            <a:r>
              <a:rPr dirty="0" sz="2000" spc="-6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confusing</a:t>
            </a:r>
            <a:r>
              <a:rPr dirty="0" sz="2000" spc="-3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language</a:t>
            </a:r>
            <a:r>
              <a:rPr dirty="0" sz="2000" spc="-2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and</a:t>
            </a:r>
            <a:r>
              <a:rPr dirty="0" sz="2000" spc="-1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terms</a:t>
            </a:r>
            <a:r>
              <a:rPr dirty="0" sz="2000" spc="-35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(e.g.,</a:t>
            </a:r>
            <a:r>
              <a:rPr dirty="0" sz="2000" spc="-4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non-therapeutic</a:t>
            </a:r>
            <a:r>
              <a:rPr dirty="0" sz="2000" spc="-55" b="1">
                <a:latin typeface="Candara"/>
                <a:cs typeface="Candara"/>
              </a:rPr>
              <a:t> </a:t>
            </a:r>
            <a:r>
              <a:rPr dirty="0" sz="2000" spc="-10" b="1">
                <a:latin typeface="Candara"/>
                <a:cs typeface="Candara"/>
              </a:rPr>
              <a:t>trials).</a:t>
            </a:r>
            <a:endParaRPr sz="20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217" rIns="0" bIns="0" rtlCol="0" vert="horz">
            <a:spAutoFit/>
          </a:bodyPr>
          <a:lstStyle/>
          <a:p>
            <a:pPr marL="42545">
              <a:lnSpc>
                <a:spcPts val="4665"/>
              </a:lnSpc>
              <a:spcBef>
                <a:spcPts val="95"/>
              </a:spcBef>
            </a:pPr>
            <a:r>
              <a:rPr dirty="0" sz="4000"/>
              <a:t>ICH</a:t>
            </a:r>
            <a:r>
              <a:rPr dirty="0" sz="4000" spc="-110"/>
              <a:t> </a:t>
            </a:r>
            <a:r>
              <a:rPr dirty="0" sz="4000"/>
              <a:t>E6</a:t>
            </a:r>
            <a:r>
              <a:rPr dirty="0" sz="4000" spc="-100"/>
              <a:t> </a:t>
            </a:r>
            <a:r>
              <a:rPr dirty="0" sz="4000"/>
              <a:t>(R3)</a:t>
            </a:r>
            <a:r>
              <a:rPr dirty="0" sz="4000" spc="-105"/>
              <a:t> </a:t>
            </a:r>
            <a:r>
              <a:rPr dirty="0" sz="4000"/>
              <a:t>APPENDIX</a:t>
            </a:r>
            <a:r>
              <a:rPr dirty="0" sz="4000" spc="-95"/>
              <a:t> </a:t>
            </a:r>
            <a:r>
              <a:rPr dirty="0" sz="4000" spc="-50"/>
              <a:t>A</a:t>
            </a:r>
            <a:endParaRPr sz="4000"/>
          </a:p>
          <a:p>
            <a:pPr marL="42545">
              <a:lnSpc>
                <a:spcPts val="4185"/>
              </a:lnSpc>
            </a:pPr>
            <a:r>
              <a:rPr dirty="0" sz="3600" i="1">
                <a:latin typeface="Candara"/>
                <a:cs typeface="Candara"/>
              </a:rPr>
              <a:t>INVESTIGATOR’S</a:t>
            </a:r>
            <a:r>
              <a:rPr dirty="0" sz="3600" spc="-55" i="1">
                <a:latin typeface="Candara"/>
                <a:cs typeface="Candara"/>
              </a:rPr>
              <a:t> </a:t>
            </a:r>
            <a:r>
              <a:rPr dirty="0" sz="3600" spc="-10" i="1">
                <a:latin typeface="Candara"/>
                <a:cs typeface="Candara"/>
              </a:rPr>
              <a:t>BROCHURE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34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231900" y="1945004"/>
          <a:ext cx="9290050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15050"/>
                <a:gridCol w="3086100"/>
              </a:tblGrid>
              <a:tr h="5207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b="1">
                          <a:latin typeface="Candara"/>
                          <a:cs typeface="Candara"/>
                        </a:rPr>
                        <a:t>ICH E6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(R3)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spc="-10" b="1">
                          <a:latin typeface="Candara"/>
                          <a:cs typeface="Candara"/>
                        </a:rPr>
                        <a:t>Section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b="1">
                          <a:latin typeface="Candara"/>
                          <a:cs typeface="Candara"/>
                        </a:rPr>
                        <a:t>ICH E6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(R2)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spc="-20" b="1">
                          <a:latin typeface="Candara"/>
                          <a:cs typeface="Candara"/>
                        </a:rPr>
                        <a:t>Ref.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0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A.1 –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Introduction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7.1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0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A.2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 General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Considerations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7.2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03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A.3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Contents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of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the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Investigator’s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Brochure</a:t>
                      </a:r>
                      <a:endParaRPr sz="2000">
                        <a:latin typeface="Candara"/>
                        <a:cs typeface="Candara"/>
                      </a:endParaRPr>
                    </a:p>
                    <a:p>
                      <a:pPr marL="548640" marR="88900" indent="-28511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548640" algn="l"/>
                        </a:tabLst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A.3.6</a:t>
                      </a:r>
                      <a:r>
                        <a:rPr dirty="0" sz="2000" spc="-3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(b)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In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R3,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added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frequency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and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nature</a:t>
                      </a:r>
                      <a:r>
                        <a:rPr dirty="0" sz="2000" spc="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of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AEs</a:t>
                      </a:r>
                      <a:r>
                        <a:rPr dirty="0" sz="2000" spc="-3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should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be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included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to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determine</a:t>
                      </a:r>
                      <a:r>
                        <a:rPr dirty="0" sz="2000" spc="-4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expectedness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of</a:t>
                      </a:r>
                      <a:r>
                        <a:rPr dirty="0" sz="2000" spc="-3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Serious</a:t>
                      </a:r>
                      <a:r>
                        <a:rPr dirty="0" sz="2000" spc="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Adverse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Reactions.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7.3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6897" rIns="0" bIns="0" rtlCol="0" vert="horz">
            <a:spAutoFit/>
          </a:bodyPr>
          <a:lstStyle/>
          <a:p>
            <a:pPr marL="2667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Investigator’s</a:t>
            </a:r>
            <a:r>
              <a:rPr dirty="0" sz="4000" spc="-160"/>
              <a:t> </a:t>
            </a:r>
            <a:r>
              <a:rPr dirty="0" sz="4000" spc="-10"/>
              <a:t>Brochure</a:t>
            </a:r>
            <a:endParaRPr sz="4000"/>
          </a:p>
        </p:txBody>
      </p:sp>
      <p:sp>
        <p:nvSpPr>
          <p:cNvPr id="4" name="object 4" descr=""/>
          <p:cNvSpPr txBox="1"/>
          <p:nvPr/>
        </p:nvSpPr>
        <p:spPr>
          <a:xfrm>
            <a:off x="10914126" y="6415819"/>
            <a:ext cx="156845" cy="15875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900" spc="-25">
                <a:solidFill>
                  <a:srgbClr val="999999"/>
                </a:solidFill>
                <a:latin typeface="Arial"/>
                <a:cs typeface="Arial"/>
              </a:rPr>
              <a:t>37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51510" marR="5080" indent="-342900">
              <a:lnSpc>
                <a:spcPct val="100000"/>
              </a:lnSpc>
              <a:spcBef>
                <a:spcPts val="95"/>
              </a:spcBef>
              <a:buClr>
                <a:srgbClr val="0092D0"/>
              </a:buClr>
              <a:buSzPct val="119642"/>
              <a:buFont typeface="Arial"/>
              <a:buChar char="•"/>
              <a:tabLst>
                <a:tab pos="652145" algn="l"/>
              </a:tabLst>
            </a:pPr>
            <a:r>
              <a:rPr dirty="0"/>
              <a:t>Added</a:t>
            </a:r>
            <a:r>
              <a:rPr dirty="0" spc="-75"/>
              <a:t> </a:t>
            </a:r>
            <a:r>
              <a:rPr dirty="0"/>
              <a:t>that</a:t>
            </a:r>
            <a:r>
              <a:rPr dirty="0" spc="-75"/>
              <a:t> </a:t>
            </a:r>
            <a:r>
              <a:rPr dirty="0"/>
              <a:t>a</a:t>
            </a:r>
            <a:r>
              <a:rPr dirty="0" spc="-75"/>
              <a:t> </a:t>
            </a:r>
            <a:r>
              <a:rPr dirty="0"/>
              <a:t>list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70"/>
              <a:t> </a:t>
            </a:r>
            <a:r>
              <a:rPr dirty="0"/>
              <a:t>expected</a:t>
            </a:r>
            <a:r>
              <a:rPr dirty="0" spc="-75"/>
              <a:t> </a:t>
            </a:r>
            <a:r>
              <a:rPr dirty="0"/>
              <a:t>adverse</a:t>
            </a:r>
            <a:r>
              <a:rPr dirty="0" spc="-70"/>
              <a:t> </a:t>
            </a:r>
            <a:r>
              <a:rPr dirty="0"/>
              <a:t>reactions</a:t>
            </a:r>
            <a:r>
              <a:rPr dirty="0" spc="-80"/>
              <a:t> </a:t>
            </a:r>
            <a:r>
              <a:rPr dirty="0"/>
              <a:t>identified</a:t>
            </a:r>
            <a:r>
              <a:rPr dirty="0" spc="-80"/>
              <a:t> </a:t>
            </a:r>
            <a:r>
              <a:rPr dirty="0" spc="-25"/>
              <a:t>as </a:t>
            </a:r>
            <a:r>
              <a:rPr dirty="0"/>
              <a:t>the</a:t>
            </a:r>
            <a:r>
              <a:rPr dirty="0" spc="-85"/>
              <a:t> </a:t>
            </a:r>
            <a:r>
              <a:rPr dirty="0"/>
              <a:t>reference</a:t>
            </a:r>
            <a:r>
              <a:rPr dirty="0" spc="-95"/>
              <a:t> </a:t>
            </a:r>
            <a:r>
              <a:rPr dirty="0"/>
              <a:t>safety</a:t>
            </a:r>
            <a:r>
              <a:rPr dirty="0" spc="-65"/>
              <a:t> </a:t>
            </a:r>
            <a:r>
              <a:rPr dirty="0" spc="-10"/>
              <a:t>information,</a:t>
            </a:r>
            <a:r>
              <a:rPr dirty="0" spc="-80"/>
              <a:t> </a:t>
            </a:r>
            <a:r>
              <a:rPr dirty="0"/>
              <a:t>including</a:t>
            </a:r>
            <a:r>
              <a:rPr dirty="0" spc="-75"/>
              <a:t> </a:t>
            </a:r>
            <a:r>
              <a:rPr dirty="0" spc="-10"/>
              <a:t>information</a:t>
            </a:r>
            <a:r>
              <a:rPr dirty="0" spc="-80"/>
              <a:t> </a:t>
            </a:r>
            <a:r>
              <a:rPr dirty="0" spc="-25"/>
              <a:t>on </a:t>
            </a:r>
            <a:r>
              <a:rPr dirty="0"/>
              <a:t>their</a:t>
            </a:r>
            <a:r>
              <a:rPr dirty="0" spc="-80"/>
              <a:t> </a:t>
            </a:r>
            <a:r>
              <a:rPr dirty="0"/>
              <a:t>frequency</a:t>
            </a:r>
            <a:r>
              <a:rPr dirty="0" spc="-90"/>
              <a:t> </a:t>
            </a:r>
            <a:r>
              <a:rPr dirty="0"/>
              <a:t>and</a:t>
            </a:r>
            <a:r>
              <a:rPr dirty="0" spc="-75"/>
              <a:t> </a:t>
            </a:r>
            <a:r>
              <a:rPr dirty="0"/>
              <a:t>nature,</a:t>
            </a:r>
            <a:r>
              <a:rPr dirty="0" spc="-70"/>
              <a:t> </a:t>
            </a:r>
            <a:r>
              <a:rPr dirty="0"/>
              <a:t>should</a:t>
            </a:r>
            <a:r>
              <a:rPr dirty="0" spc="-80"/>
              <a:t> </a:t>
            </a:r>
            <a:r>
              <a:rPr dirty="0"/>
              <a:t>be</a:t>
            </a:r>
            <a:r>
              <a:rPr dirty="0" spc="-80"/>
              <a:t> </a:t>
            </a:r>
            <a:r>
              <a:rPr dirty="0" spc="-10"/>
              <a:t>included.</a:t>
            </a:r>
          </a:p>
          <a:p>
            <a:pPr marL="650875" indent="-342265">
              <a:lnSpc>
                <a:spcPct val="100000"/>
              </a:lnSpc>
              <a:spcBef>
                <a:spcPts val="1685"/>
              </a:spcBef>
              <a:buClr>
                <a:srgbClr val="0092D0"/>
              </a:buClr>
              <a:buSzPct val="119642"/>
              <a:buFont typeface="Arial"/>
              <a:buChar char="•"/>
              <a:tabLst>
                <a:tab pos="651510" algn="l"/>
              </a:tabLst>
            </a:pPr>
            <a:r>
              <a:rPr dirty="0"/>
              <a:t>Reorganized</a:t>
            </a:r>
            <a:r>
              <a:rPr dirty="0" spc="-65"/>
              <a:t> </a:t>
            </a:r>
            <a:r>
              <a:rPr dirty="0"/>
              <a:t>the</a:t>
            </a:r>
            <a:r>
              <a:rPr dirty="0" spc="-85"/>
              <a:t> </a:t>
            </a:r>
            <a:r>
              <a:rPr dirty="0"/>
              <a:t>order</a:t>
            </a:r>
            <a:r>
              <a:rPr dirty="0" spc="-80"/>
              <a:t> </a:t>
            </a:r>
            <a:r>
              <a:rPr dirty="0"/>
              <a:t>of</a:t>
            </a:r>
            <a:r>
              <a:rPr dirty="0" spc="-75"/>
              <a:t> </a:t>
            </a:r>
            <a:r>
              <a:rPr dirty="0"/>
              <a:t>language</a:t>
            </a:r>
            <a:r>
              <a:rPr dirty="0" spc="-55"/>
              <a:t> </a:t>
            </a:r>
            <a:r>
              <a:rPr dirty="0"/>
              <a:t>for</a:t>
            </a:r>
            <a:r>
              <a:rPr dirty="0" spc="-75"/>
              <a:t> </a:t>
            </a:r>
            <a:r>
              <a:rPr dirty="0" spc="-10"/>
              <a:t>clarification.</a:t>
            </a:r>
          </a:p>
          <a:p>
            <a:pPr marL="651510" marR="365125" indent="-342900">
              <a:lnSpc>
                <a:spcPct val="100000"/>
              </a:lnSpc>
              <a:spcBef>
                <a:spcPts val="1680"/>
              </a:spcBef>
              <a:buClr>
                <a:srgbClr val="0092D0"/>
              </a:buClr>
              <a:buSzPct val="119642"/>
              <a:buFont typeface="Arial"/>
              <a:buChar char="•"/>
              <a:tabLst>
                <a:tab pos="652145" algn="l"/>
              </a:tabLst>
            </a:pPr>
            <a:r>
              <a:rPr dirty="0"/>
              <a:t>Examples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75"/>
              <a:t> </a:t>
            </a:r>
            <a:r>
              <a:rPr dirty="0"/>
              <a:t>title</a:t>
            </a:r>
            <a:r>
              <a:rPr dirty="0" spc="-80"/>
              <a:t> </a:t>
            </a:r>
            <a:r>
              <a:rPr dirty="0"/>
              <a:t>page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85"/>
              <a:t> </a:t>
            </a:r>
            <a:r>
              <a:rPr dirty="0"/>
              <a:t>table</a:t>
            </a:r>
            <a:r>
              <a:rPr dirty="0" spc="-80"/>
              <a:t> </a:t>
            </a:r>
            <a:r>
              <a:rPr dirty="0"/>
              <a:t>of</a:t>
            </a:r>
            <a:r>
              <a:rPr dirty="0" spc="-65"/>
              <a:t> </a:t>
            </a:r>
            <a:r>
              <a:rPr dirty="0"/>
              <a:t>contents</a:t>
            </a:r>
            <a:r>
              <a:rPr dirty="0" spc="-80"/>
              <a:t> </a:t>
            </a:r>
            <a:r>
              <a:rPr dirty="0"/>
              <a:t>removed</a:t>
            </a:r>
            <a:r>
              <a:rPr dirty="0" spc="-75"/>
              <a:t> </a:t>
            </a:r>
            <a:r>
              <a:rPr dirty="0" spc="-25"/>
              <a:t>as </a:t>
            </a:r>
            <a:r>
              <a:rPr dirty="0"/>
              <a:t>same</a:t>
            </a:r>
            <a:r>
              <a:rPr dirty="0" spc="-50"/>
              <a:t> </a:t>
            </a:r>
            <a:r>
              <a:rPr dirty="0"/>
              <a:t>information</a:t>
            </a:r>
            <a:r>
              <a:rPr dirty="0" spc="-50"/>
              <a:t> </a:t>
            </a:r>
            <a:r>
              <a:rPr dirty="0"/>
              <a:t>can</a:t>
            </a:r>
            <a:r>
              <a:rPr dirty="0" spc="-65"/>
              <a:t> </a:t>
            </a:r>
            <a:r>
              <a:rPr dirty="0"/>
              <a:t>be</a:t>
            </a:r>
            <a:r>
              <a:rPr dirty="0" spc="-55"/>
              <a:t> </a:t>
            </a:r>
            <a:r>
              <a:rPr dirty="0"/>
              <a:t>read</a:t>
            </a:r>
            <a:r>
              <a:rPr dirty="0" spc="-60"/>
              <a:t> </a:t>
            </a:r>
            <a:r>
              <a:rPr dirty="0"/>
              <a:t>in</a:t>
            </a:r>
            <a:r>
              <a:rPr dirty="0" spc="-55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/>
              <a:t>text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/>
              <a:t>the</a:t>
            </a:r>
            <a:r>
              <a:rPr dirty="0" spc="-60"/>
              <a:t> </a:t>
            </a:r>
            <a:r>
              <a:rPr dirty="0" spc="-10"/>
              <a:t>guideline.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1391" y="27254"/>
            <a:ext cx="5214620" cy="14382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4725"/>
              </a:lnSpc>
              <a:spcBef>
                <a:spcPts val="95"/>
              </a:spcBef>
            </a:pPr>
            <a:r>
              <a:rPr dirty="0" sz="4000"/>
              <a:t>ICH</a:t>
            </a:r>
            <a:r>
              <a:rPr dirty="0" sz="4000" spc="-90"/>
              <a:t> </a:t>
            </a:r>
            <a:r>
              <a:rPr dirty="0" sz="4000"/>
              <a:t>E6</a:t>
            </a:r>
            <a:r>
              <a:rPr dirty="0" sz="4000" spc="-85"/>
              <a:t> </a:t>
            </a:r>
            <a:r>
              <a:rPr dirty="0" sz="4000"/>
              <a:t>(R3)</a:t>
            </a:r>
            <a:r>
              <a:rPr dirty="0" sz="4000" spc="-80"/>
              <a:t> </a:t>
            </a:r>
            <a:r>
              <a:rPr dirty="0" sz="4000" spc="-10"/>
              <a:t>APPENDIX</a:t>
            </a:r>
            <a:r>
              <a:rPr dirty="0" sz="4000" spc="-90"/>
              <a:t> </a:t>
            </a:r>
            <a:r>
              <a:rPr dirty="0" sz="4000" spc="-50"/>
              <a:t>B</a:t>
            </a:r>
            <a:endParaRPr sz="4000"/>
          </a:p>
          <a:p>
            <a:pPr marL="12700" marR="469265">
              <a:lnSpc>
                <a:spcPts val="3120"/>
              </a:lnSpc>
              <a:spcBef>
                <a:spcPts val="229"/>
              </a:spcBef>
            </a:pPr>
            <a:r>
              <a:rPr dirty="0" sz="2800" i="1">
                <a:latin typeface="Candara"/>
                <a:cs typeface="Candara"/>
              </a:rPr>
              <a:t>CLINICAL</a:t>
            </a:r>
            <a:r>
              <a:rPr dirty="0" sz="2800" spc="-105" i="1">
                <a:latin typeface="Candara"/>
                <a:cs typeface="Candara"/>
              </a:rPr>
              <a:t> </a:t>
            </a:r>
            <a:r>
              <a:rPr dirty="0" sz="2800" i="1">
                <a:latin typeface="Candara"/>
                <a:cs typeface="Candara"/>
              </a:rPr>
              <a:t>TRIAL</a:t>
            </a:r>
            <a:r>
              <a:rPr dirty="0" sz="2800" spc="-114" i="1">
                <a:latin typeface="Candara"/>
                <a:cs typeface="Candara"/>
              </a:rPr>
              <a:t> </a:t>
            </a:r>
            <a:r>
              <a:rPr dirty="0" sz="2800" i="1">
                <a:latin typeface="Candara"/>
                <a:cs typeface="Candara"/>
              </a:rPr>
              <a:t>PROTOCOL</a:t>
            </a:r>
            <a:r>
              <a:rPr dirty="0" sz="2800" spc="-114" i="1">
                <a:latin typeface="Candara"/>
                <a:cs typeface="Candara"/>
              </a:rPr>
              <a:t> </a:t>
            </a:r>
            <a:r>
              <a:rPr dirty="0" sz="2800" spc="-25" i="1">
                <a:latin typeface="Candara"/>
                <a:cs typeface="Candara"/>
              </a:rPr>
              <a:t>AND</a:t>
            </a:r>
            <a:r>
              <a:rPr dirty="0" sz="2800" spc="-25" i="1">
                <a:latin typeface="Candara"/>
                <a:cs typeface="Candara"/>
              </a:rPr>
              <a:t> </a:t>
            </a:r>
            <a:r>
              <a:rPr dirty="0" sz="2800" i="1">
                <a:latin typeface="Candara"/>
                <a:cs typeface="Candara"/>
              </a:rPr>
              <a:t>PROTOCOL</a:t>
            </a:r>
            <a:r>
              <a:rPr dirty="0" sz="2800" spc="-140" i="1">
                <a:latin typeface="Candara"/>
                <a:cs typeface="Candara"/>
              </a:rPr>
              <a:t> </a:t>
            </a:r>
            <a:r>
              <a:rPr dirty="0" sz="2800" spc="-10" i="1">
                <a:latin typeface="Candara"/>
                <a:cs typeface="Candara"/>
              </a:rPr>
              <a:t>AMENDMENTS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39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138961" y="1590421"/>
          <a:ext cx="9620885" cy="4415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0705"/>
                <a:gridCol w="2620645"/>
              </a:tblGrid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b="1">
                          <a:latin typeface="Candara"/>
                          <a:cs typeface="Candara"/>
                        </a:rPr>
                        <a:t>ICH E6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(R3)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spc="-10" b="1">
                          <a:latin typeface="Candara"/>
                          <a:cs typeface="Candara"/>
                        </a:rPr>
                        <a:t>Section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b="1">
                          <a:latin typeface="Candara"/>
                          <a:cs typeface="Candara"/>
                        </a:rPr>
                        <a:t>ICH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E6 (R2)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spc="-20" b="1">
                          <a:latin typeface="Candara"/>
                          <a:cs typeface="Candara"/>
                        </a:rPr>
                        <a:t>Ref.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B.1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 General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Information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6.1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B.2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Background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Information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6.2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B.3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Trial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Objectives</a:t>
                      </a:r>
                      <a:r>
                        <a:rPr dirty="0" sz="2000" spc="-3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and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Purpose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6.3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B.4</a:t>
                      </a:r>
                      <a:r>
                        <a:rPr dirty="0" sz="2000" spc="-4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4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Trial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Design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6.4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B.5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Selection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of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Participants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6.5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B.6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Withdrawal</a:t>
                      </a:r>
                      <a:r>
                        <a:rPr dirty="0" sz="2000" spc="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of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consent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/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discontinuation</a:t>
                      </a:r>
                      <a:r>
                        <a:rPr dirty="0" sz="2000" spc="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of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participation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6.5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B.7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Treatment</a:t>
                      </a:r>
                      <a:r>
                        <a:rPr dirty="0" sz="2000" spc="-3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and Interventions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for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Participants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6.6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B.8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Assessment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of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Efficacy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6.7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B.9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Assessment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of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Safety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6.8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B.10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Statistical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considerations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6.9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8895" y="29972"/>
            <a:ext cx="5219700" cy="1437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4720"/>
              </a:lnSpc>
              <a:spcBef>
                <a:spcPts val="95"/>
              </a:spcBef>
            </a:pPr>
            <a:r>
              <a:rPr dirty="0" sz="4000"/>
              <a:t>ICH</a:t>
            </a:r>
            <a:r>
              <a:rPr dirty="0" sz="4000" spc="-95"/>
              <a:t> </a:t>
            </a:r>
            <a:r>
              <a:rPr dirty="0" sz="4000"/>
              <a:t>E6</a:t>
            </a:r>
            <a:r>
              <a:rPr dirty="0" sz="4000" spc="-95"/>
              <a:t> </a:t>
            </a:r>
            <a:r>
              <a:rPr dirty="0" sz="4000"/>
              <a:t>(R3)</a:t>
            </a:r>
            <a:r>
              <a:rPr dirty="0" sz="4000" spc="-90"/>
              <a:t> </a:t>
            </a:r>
            <a:r>
              <a:rPr dirty="0" sz="4000"/>
              <a:t>APPENDIX</a:t>
            </a:r>
            <a:r>
              <a:rPr dirty="0" sz="4000" spc="-90"/>
              <a:t> </a:t>
            </a:r>
            <a:r>
              <a:rPr dirty="0" sz="4000" spc="-50"/>
              <a:t>B</a:t>
            </a:r>
            <a:endParaRPr sz="4000"/>
          </a:p>
          <a:p>
            <a:pPr marL="12700" marR="469265">
              <a:lnSpc>
                <a:spcPts val="3120"/>
              </a:lnSpc>
              <a:spcBef>
                <a:spcPts val="225"/>
              </a:spcBef>
            </a:pPr>
            <a:r>
              <a:rPr dirty="0" sz="2800" i="1">
                <a:latin typeface="Candara"/>
                <a:cs typeface="Candara"/>
              </a:rPr>
              <a:t>CLINICAL</a:t>
            </a:r>
            <a:r>
              <a:rPr dirty="0" sz="2800" spc="-80" i="1">
                <a:latin typeface="Candara"/>
                <a:cs typeface="Candara"/>
              </a:rPr>
              <a:t> </a:t>
            </a:r>
            <a:r>
              <a:rPr dirty="0" sz="2800" i="1">
                <a:latin typeface="Candara"/>
                <a:cs typeface="Candara"/>
              </a:rPr>
              <a:t>TRIAL</a:t>
            </a:r>
            <a:r>
              <a:rPr dirty="0" sz="2800" spc="-100" i="1">
                <a:latin typeface="Candara"/>
                <a:cs typeface="Candara"/>
              </a:rPr>
              <a:t> </a:t>
            </a:r>
            <a:r>
              <a:rPr dirty="0" sz="2800" i="1">
                <a:latin typeface="Candara"/>
                <a:cs typeface="Candara"/>
              </a:rPr>
              <a:t>PROTOCOL</a:t>
            </a:r>
            <a:r>
              <a:rPr dirty="0" sz="2800" spc="-95" i="1">
                <a:latin typeface="Candara"/>
                <a:cs typeface="Candara"/>
              </a:rPr>
              <a:t> </a:t>
            </a:r>
            <a:r>
              <a:rPr dirty="0" sz="2800" spc="-25" i="1">
                <a:latin typeface="Candara"/>
                <a:cs typeface="Candara"/>
              </a:rPr>
              <a:t>AND</a:t>
            </a:r>
            <a:r>
              <a:rPr dirty="0" sz="2800" spc="-25" i="1">
                <a:latin typeface="Candara"/>
                <a:cs typeface="Candara"/>
              </a:rPr>
              <a:t> </a:t>
            </a:r>
            <a:r>
              <a:rPr dirty="0" sz="2800" i="1">
                <a:latin typeface="Candara"/>
                <a:cs typeface="Candara"/>
              </a:rPr>
              <a:t>PROTOCOL</a:t>
            </a:r>
            <a:r>
              <a:rPr dirty="0" sz="2800" spc="-105" i="1">
                <a:latin typeface="Candara"/>
                <a:cs typeface="Candara"/>
              </a:rPr>
              <a:t> </a:t>
            </a:r>
            <a:r>
              <a:rPr dirty="0" sz="2800" spc="-10" i="1">
                <a:latin typeface="Candara"/>
                <a:cs typeface="Candara"/>
              </a:rPr>
              <a:t>AMENDMENTS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39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148194" y="1971167"/>
          <a:ext cx="9556750" cy="2832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60184"/>
                <a:gridCol w="2906395"/>
              </a:tblGrid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b="1">
                          <a:latin typeface="Candara"/>
                          <a:cs typeface="Candara"/>
                        </a:rPr>
                        <a:t>ICH E6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(R3)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spc="-10" b="1">
                          <a:latin typeface="Candara"/>
                          <a:cs typeface="Candara"/>
                        </a:rPr>
                        <a:t>Section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b="1">
                          <a:latin typeface="Candara"/>
                          <a:cs typeface="Candara"/>
                        </a:rPr>
                        <a:t>ICH E6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(R2)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spc="-20" b="1">
                          <a:latin typeface="Candara"/>
                          <a:cs typeface="Candara"/>
                        </a:rPr>
                        <a:t>Ref.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B.11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Direct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Access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to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Source</a:t>
                      </a:r>
                      <a:r>
                        <a:rPr dirty="0" sz="2000" spc="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Records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>
                          <a:latin typeface="Candara"/>
                          <a:cs typeface="Candara"/>
                        </a:rPr>
                        <a:t>6.10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B.12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Quality Control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and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Quality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Assurance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>
                          <a:latin typeface="Candara"/>
                          <a:cs typeface="Candara"/>
                        </a:rPr>
                        <a:t>6.11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B.13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Ethics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>
                          <a:latin typeface="Candara"/>
                          <a:cs typeface="Candara"/>
                        </a:rPr>
                        <a:t>6.12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B.14</a:t>
                      </a:r>
                      <a:r>
                        <a:rPr dirty="0" sz="20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Data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Handling</a:t>
                      </a:r>
                      <a:r>
                        <a:rPr dirty="0" sz="2000" spc="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and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Record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Keeping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6.4,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6.13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B.15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Financing</a:t>
                      </a:r>
                      <a:r>
                        <a:rPr dirty="0" sz="2000" spc="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and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Insurance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>
                          <a:latin typeface="Candara"/>
                          <a:cs typeface="Candara"/>
                        </a:rPr>
                        <a:t>6.14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B.16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Publication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Policy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0">
                          <a:latin typeface="Candara"/>
                          <a:cs typeface="Candara"/>
                        </a:rPr>
                        <a:t>6.15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2477261" y="6204305"/>
            <a:ext cx="58921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latin typeface="Candara"/>
                <a:cs typeface="Candara"/>
              </a:rPr>
              <a:t>NB:</a:t>
            </a:r>
            <a:r>
              <a:rPr dirty="0" sz="1800" spc="-10" i="1">
                <a:latin typeface="Candara"/>
                <a:cs typeface="Candara"/>
              </a:rPr>
              <a:t> </a:t>
            </a:r>
            <a:r>
              <a:rPr dirty="0" sz="1800" i="1">
                <a:latin typeface="Candara"/>
                <a:cs typeface="Candara"/>
              </a:rPr>
              <a:t>Section</a:t>
            </a:r>
            <a:r>
              <a:rPr dirty="0" sz="1800" spc="-15" i="1">
                <a:latin typeface="Candara"/>
                <a:cs typeface="Candara"/>
              </a:rPr>
              <a:t> </a:t>
            </a:r>
            <a:r>
              <a:rPr dirty="0" sz="1800" i="1">
                <a:latin typeface="Candara"/>
                <a:cs typeface="Candara"/>
              </a:rPr>
              <a:t>6.16</a:t>
            </a:r>
            <a:r>
              <a:rPr dirty="0" sz="1800" spc="-15" i="1">
                <a:latin typeface="Candara"/>
                <a:cs typeface="Candara"/>
              </a:rPr>
              <a:t> </a:t>
            </a:r>
            <a:r>
              <a:rPr dirty="0" sz="1800" i="1">
                <a:latin typeface="Candara"/>
                <a:cs typeface="Candara"/>
              </a:rPr>
              <a:t>on</a:t>
            </a:r>
            <a:r>
              <a:rPr dirty="0" sz="1800" spc="-10" i="1">
                <a:latin typeface="Candara"/>
                <a:cs typeface="Candara"/>
              </a:rPr>
              <a:t> </a:t>
            </a:r>
            <a:r>
              <a:rPr dirty="0" sz="1800" i="1">
                <a:latin typeface="Candara"/>
                <a:cs typeface="Candara"/>
              </a:rPr>
              <a:t>supplements</a:t>
            </a:r>
            <a:r>
              <a:rPr dirty="0" sz="1800" spc="-35" i="1">
                <a:latin typeface="Candara"/>
                <a:cs typeface="Candara"/>
              </a:rPr>
              <a:t> </a:t>
            </a:r>
            <a:r>
              <a:rPr dirty="0" sz="1800" i="1">
                <a:latin typeface="Candara"/>
                <a:cs typeface="Candara"/>
              </a:rPr>
              <a:t>relating</a:t>
            </a:r>
            <a:r>
              <a:rPr dirty="0" sz="1800" spc="-5" i="1">
                <a:latin typeface="Candara"/>
                <a:cs typeface="Candara"/>
              </a:rPr>
              <a:t> </a:t>
            </a:r>
            <a:r>
              <a:rPr dirty="0" sz="1800" i="1">
                <a:latin typeface="Candara"/>
                <a:cs typeface="Candara"/>
              </a:rPr>
              <a:t>to</a:t>
            </a:r>
            <a:r>
              <a:rPr dirty="0" sz="1800" spc="-20" i="1">
                <a:latin typeface="Candara"/>
                <a:cs typeface="Candara"/>
              </a:rPr>
              <a:t> </a:t>
            </a:r>
            <a:r>
              <a:rPr dirty="0" sz="1800" i="1">
                <a:latin typeface="Candara"/>
                <a:cs typeface="Candara"/>
              </a:rPr>
              <a:t>Final</a:t>
            </a:r>
            <a:r>
              <a:rPr dirty="0" sz="1800" spc="-10" i="1">
                <a:latin typeface="Candara"/>
                <a:cs typeface="Candara"/>
              </a:rPr>
              <a:t> </a:t>
            </a:r>
            <a:r>
              <a:rPr dirty="0" sz="1800" i="1">
                <a:latin typeface="Candara"/>
                <a:cs typeface="Candara"/>
              </a:rPr>
              <a:t>CSR</a:t>
            </a:r>
            <a:r>
              <a:rPr dirty="0" sz="1800" spc="-5" i="1">
                <a:latin typeface="Candara"/>
                <a:cs typeface="Candara"/>
              </a:rPr>
              <a:t> </a:t>
            </a:r>
            <a:r>
              <a:rPr dirty="0" sz="1800" spc="-10" i="1">
                <a:latin typeface="Candara"/>
                <a:cs typeface="Candara"/>
              </a:rPr>
              <a:t>removed.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705335" y="6439611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666666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1821" y="23571"/>
            <a:ext cx="7439025" cy="1202055"/>
          </a:xfrm>
          <a:prstGeom prst="rect"/>
        </p:spPr>
        <p:txBody>
          <a:bodyPr wrap="square" lIns="0" tIns="66040" rIns="0" bIns="0" rtlCol="0" vert="horz">
            <a:spAutoFit/>
          </a:bodyPr>
          <a:lstStyle/>
          <a:p>
            <a:pPr marL="12700" marR="5080" indent="659765">
              <a:lnSpc>
                <a:spcPts val="4470"/>
              </a:lnSpc>
              <a:spcBef>
                <a:spcPts val="520"/>
              </a:spcBef>
            </a:pPr>
            <a:r>
              <a:rPr dirty="0" sz="4000" spc="-25"/>
              <a:t>ICH-</a:t>
            </a:r>
            <a:r>
              <a:rPr dirty="0" sz="4000"/>
              <a:t>E6:</a:t>
            </a:r>
            <a:r>
              <a:rPr dirty="0" sz="4000" spc="-85"/>
              <a:t> </a:t>
            </a:r>
            <a:r>
              <a:rPr dirty="0" sz="4000"/>
              <a:t>An</a:t>
            </a:r>
            <a:r>
              <a:rPr dirty="0" sz="4000" spc="-85"/>
              <a:t> </a:t>
            </a:r>
            <a:r>
              <a:rPr dirty="0" sz="4000"/>
              <a:t>Important</a:t>
            </a:r>
            <a:r>
              <a:rPr dirty="0" sz="4000" spc="-80"/>
              <a:t> </a:t>
            </a:r>
            <a:r>
              <a:rPr dirty="0" sz="4000" spc="-10"/>
              <a:t>Global </a:t>
            </a:r>
            <a:r>
              <a:rPr dirty="0" sz="4000"/>
              <a:t>Standard</a:t>
            </a:r>
            <a:r>
              <a:rPr dirty="0" sz="4000" spc="-120"/>
              <a:t> </a:t>
            </a:r>
            <a:r>
              <a:rPr dirty="0" sz="4000"/>
              <a:t>for</a:t>
            </a:r>
            <a:r>
              <a:rPr dirty="0" sz="4000" spc="-114"/>
              <a:t> </a:t>
            </a:r>
            <a:r>
              <a:rPr dirty="0" sz="4000"/>
              <a:t>Clinical</a:t>
            </a:r>
            <a:r>
              <a:rPr dirty="0" sz="4000" spc="-80"/>
              <a:t> </a:t>
            </a:r>
            <a:r>
              <a:rPr dirty="0" sz="4000"/>
              <a:t>Trial</a:t>
            </a:r>
            <a:r>
              <a:rPr dirty="0" sz="4000" spc="-114"/>
              <a:t> </a:t>
            </a:r>
            <a:r>
              <a:rPr dirty="0" sz="4000" spc="-10"/>
              <a:t>Conduct</a:t>
            </a:r>
            <a:endParaRPr sz="4000"/>
          </a:p>
        </p:txBody>
      </p:sp>
      <p:sp>
        <p:nvSpPr>
          <p:cNvPr id="4" name="object 4" descr=""/>
          <p:cNvSpPr txBox="1"/>
          <p:nvPr/>
        </p:nvSpPr>
        <p:spPr>
          <a:xfrm>
            <a:off x="6551803" y="1262329"/>
            <a:ext cx="5080635" cy="3171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875" indent="-257175">
              <a:lnSpc>
                <a:spcPts val="2735"/>
              </a:lnSpc>
              <a:spcBef>
                <a:spcPts val="100"/>
              </a:spcBef>
              <a:buClr>
                <a:srgbClr val="0092D0"/>
              </a:buClr>
              <a:buFont typeface="Arial"/>
              <a:buChar char="•"/>
              <a:tabLst>
                <a:tab pos="269875" algn="l"/>
              </a:tabLst>
            </a:pPr>
            <a:r>
              <a:rPr dirty="0" sz="2400" b="1">
                <a:latin typeface="Candara"/>
                <a:cs typeface="Candara"/>
              </a:rPr>
              <a:t>E6:</a:t>
            </a:r>
            <a:r>
              <a:rPr dirty="0" sz="2400" spc="-3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Good</a:t>
            </a:r>
            <a:r>
              <a:rPr dirty="0" sz="2400" spc="-2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Clinical</a:t>
            </a:r>
            <a:r>
              <a:rPr dirty="0" sz="2400" spc="1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Practice</a:t>
            </a:r>
            <a:r>
              <a:rPr dirty="0" sz="2400" spc="-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(GCP) </a:t>
            </a:r>
            <a:r>
              <a:rPr dirty="0" sz="2400" spc="-50" b="1">
                <a:latin typeface="Candara"/>
                <a:cs typeface="Candara"/>
              </a:rPr>
              <a:t>–</a:t>
            </a:r>
            <a:endParaRPr sz="2400">
              <a:latin typeface="Candara"/>
              <a:cs typeface="Candara"/>
            </a:endParaRPr>
          </a:p>
          <a:p>
            <a:pPr marL="269875">
              <a:lnSpc>
                <a:spcPts val="2735"/>
              </a:lnSpc>
            </a:pPr>
            <a:r>
              <a:rPr dirty="0" sz="2400" b="1">
                <a:latin typeface="Candara"/>
                <a:cs typeface="Candara"/>
              </a:rPr>
              <a:t>finalised in</a:t>
            </a:r>
            <a:r>
              <a:rPr dirty="0" sz="2400" spc="-10" b="1">
                <a:latin typeface="Candara"/>
                <a:cs typeface="Candara"/>
              </a:rPr>
              <a:t> </a:t>
            </a:r>
            <a:r>
              <a:rPr dirty="0" sz="2400" spc="-20" b="1">
                <a:latin typeface="Candara"/>
                <a:cs typeface="Candara"/>
              </a:rPr>
              <a:t>1996</a:t>
            </a:r>
            <a:endParaRPr sz="2400">
              <a:latin typeface="Candara"/>
              <a:cs typeface="Candara"/>
            </a:endParaRPr>
          </a:p>
          <a:p>
            <a:pPr marL="836930" marR="5080" indent="-285115">
              <a:lnSpc>
                <a:spcPts val="1939"/>
              </a:lnSpc>
              <a:spcBef>
                <a:spcPts val="500"/>
              </a:spcBef>
              <a:tabLst>
                <a:tab pos="836930" algn="l"/>
              </a:tabLst>
            </a:pPr>
            <a:r>
              <a:rPr dirty="0" sz="1800" spc="-50">
                <a:latin typeface="Calibri"/>
                <a:cs typeface="Calibri"/>
              </a:rPr>
              <a:t>‒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>
                <a:latin typeface="Candara"/>
                <a:cs typeface="Candara"/>
              </a:rPr>
              <a:t>Described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the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responsibilities</a:t>
            </a:r>
            <a:r>
              <a:rPr dirty="0" sz="1800" spc="-55">
                <a:latin typeface="Candara"/>
                <a:cs typeface="Candara"/>
              </a:rPr>
              <a:t> </a:t>
            </a:r>
            <a:r>
              <a:rPr dirty="0" sz="1800" spc="-25">
                <a:latin typeface="Candara"/>
                <a:cs typeface="Candara"/>
              </a:rPr>
              <a:t>and </a:t>
            </a:r>
            <a:r>
              <a:rPr dirty="0" sz="1800">
                <a:latin typeface="Candara"/>
                <a:cs typeface="Candara"/>
              </a:rPr>
              <a:t>expectations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of stakeholders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in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the</a:t>
            </a:r>
            <a:r>
              <a:rPr dirty="0" sz="1800" spc="-10">
                <a:latin typeface="Candara"/>
                <a:cs typeface="Candara"/>
              </a:rPr>
              <a:t> conduct </a:t>
            </a:r>
            <a:r>
              <a:rPr dirty="0" sz="1800">
                <a:latin typeface="Candara"/>
                <a:cs typeface="Candara"/>
              </a:rPr>
              <a:t>of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clinical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 spc="-10">
                <a:latin typeface="Candara"/>
                <a:cs typeface="Candara"/>
              </a:rPr>
              <a:t>trials;</a:t>
            </a:r>
            <a:endParaRPr sz="1800">
              <a:latin typeface="Candara"/>
              <a:cs typeface="Candara"/>
            </a:endParaRPr>
          </a:p>
          <a:p>
            <a:pPr marL="551815">
              <a:lnSpc>
                <a:spcPts val="2055"/>
              </a:lnSpc>
              <a:spcBef>
                <a:spcPts val="195"/>
              </a:spcBef>
              <a:tabLst>
                <a:tab pos="836930" algn="l"/>
              </a:tabLst>
            </a:pPr>
            <a:r>
              <a:rPr dirty="0" sz="1800" spc="-50">
                <a:latin typeface="Calibri"/>
                <a:cs typeface="Calibri"/>
              </a:rPr>
              <a:t>‒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>
                <a:latin typeface="Candara"/>
                <a:cs typeface="Candara"/>
              </a:rPr>
              <a:t>Covered</a:t>
            </a:r>
            <a:r>
              <a:rPr dirty="0" sz="1800" spc="-4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aspects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of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monitoring,</a:t>
            </a:r>
            <a:r>
              <a:rPr dirty="0" sz="1800" spc="-40">
                <a:latin typeface="Candara"/>
                <a:cs typeface="Candara"/>
              </a:rPr>
              <a:t> </a:t>
            </a:r>
            <a:r>
              <a:rPr dirty="0" sz="1800" spc="-10">
                <a:latin typeface="Candara"/>
                <a:cs typeface="Candara"/>
              </a:rPr>
              <a:t>reporting,</a:t>
            </a:r>
            <a:endParaRPr sz="1800">
              <a:latin typeface="Candara"/>
              <a:cs typeface="Candara"/>
            </a:endParaRPr>
          </a:p>
          <a:p>
            <a:pPr marL="836930">
              <a:lnSpc>
                <a:spcPts val="2055"/>
              </a:lnSpc>
            </a:pPr>
            <a:r>
              <a:rPr dirty="0" sz="1800">
                <a:latin typeface="Candara"/>
                <a:cs typeface="Candara"/>
              </a:rPr>
              <a:t>and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archiving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of clinical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trials;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 spc="-25">
                <a:latin typeface="Candara"/>
                <a:cs typeface="Candara"/>
              </a:rPr>
              <a:t>and</a:t>
            </a:r>
            <a:endParaRPr sz="1800">
              <a:latin typeface="Candara"/>
              <a:cs typeface="Candara"/>
            </a:endParaRPr>
          </a:p>
          <a:p>
            <a:pPr marL="836930" marR="193675" indent="-285115">
              <a:lnSpc>
                <a:spcPts val="1939"/>
              </a:lnSpc>
              <a:spcBef>
                <a:spcPts val="465"/>
              </a:spcBef>
              <a:tabLst>
                <a:tab pos="836930" algn="l"/>
              </a:tabLst>
            </a:pPr>
            <a:r>
              <a:rPr dirty="0" sz="1800" spc="-50">
                <a:latin typeface="Calibri"/>
                <a:cs typeface="Calibri"/>
              </a:rPr>
              <a:t>‒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>
                <a:latin typeface="Candara"/>
                <a:cs typeface="Candara"/>
              </a:rPr>
              <a:t>Included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sections</a:t>
            </a:r>
            <a:r>
              <a:rPr dirty="0" sz="1800" spc="-3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for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essential</a:t>
            </a:r>
            <a:r>
              <a:rPr dirty="0" sz="1800" spc="-10">
                <a:latin typeface="Candara"/>
                <a:cs typeface="Candara"/>
              </a:rPr>
              <a:t> documents </a:t>
            </a:r>
            <a:r>
              <a:rPr dirty="0" sz="1800">
                <a:latin typeface="Candara"/>
                <a:cs typeface="Candara"/>
              </a:rPr>
              <a:t>and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investigator</a:t>
            </a:r>
            <a:r>
              <a:rPr dirty="0" sz="1800" spc="-35">
                <a:latin typeface="Candara"/>
                <a:cs typeface="Candara"/>
              </a:rPr>
              <a:t> </a:t>
            </a:r>
            <a:r>
              <a:rPr dirty="0" sz="1800" spc="-10">
                <a:latin typeface="Candara"/>
                <a:cs typeface="Candara"/>
              </a:rPr>
              <a:t>brochures</a:t>
            </a:r>
            <a:endParaRPr sz="1800">
              <a:latin typeface="Candara"/>
              <a:cs typeface="Candara"/>
            </a:endParaRPr>
          </a:p>
          <a:p>
            <a:pPr marL="269875" indent="-257175">
              <a:lnSpc>
                <a:spcPct val="100000"/>
              </a:lnSpc>
              <a:spcBef>
                <a:spcPts val="1455"/>
              </a:spcBef>
              <a:buClr>
                <a:srgbClr val="0092D0"/>
              </a:buClr>
              <a:buFont typeface="Arial"/>
              <a:buChar char="•"/>
              <a:tabLst>
                <a:tab pos="269875" algn="l"/>
              </a:tabLst>
            </a:pPr>
            <a:r>
              <a:rPr dirty="0" sz="2400" b="1">
                <a:latin typeface="Candara"/>
                <a:cs typeface="Candara"/>
              </a:rPr>
              <a:t>E6</a:t>
            </a:r>
            <a:r>
              <a:rPr dirty="0" sz="2400" spc="-1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(R2)</a:t>
            </a:r>
            <a:r>
              <a:rPr dirty="0" sz="2400" spc="-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–</a:t>
            </a:r>
            <a:r>
              <a:rPr dirty="0" sz="2400" spc="-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finalised</a:t>
            </a:r>
            <a:r>
              <a:rPr dirty="0" sz="2400" spc="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in</a:t>
            </a:r>
            <a:r>
              <a:rPr dirty="0" sz="2400" spc="-10" b="1">
                <a:latin typeface="Candara"/>
                <a:cs typeface="Candara"/>
              </a:rPr>
              <a:t> </a:t>
            </a:r>
            <a:r>
              <a:rPr dirty="0" sz="2400" spc="-20" b="1">
                <a:latin typeface="Candara"/>
                <a:cs typeface="Candara"/>
              </a:rPr>
              <a:t>2016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091298" y="4441063"/>
            <a:ext cx="4689475" cy="134239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97180" marR="5080" indent="-285115">
              <a:lnSpc>
                <a:spcPts val="1939"/>
              </a:lnSpc>
              <a:spcBef>
                <a:spcPts val="345"/>
              </a:spcBef>
              <a:tabLst>
                <a:tab pos="297180" algn="l"/>
              </a:tabLst>
            </a:pPr>
            <a:r>
              <a:rPr dirty="0" sz="1800" spc="-50">
                <a:latin typeface="Calibri"/>
                <a:cs typeface="Calibri"/>
              </a:rPr>
              <a:t>‒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>
                <a:latin typeface="Candara"/>
                <a:cs typeface="Candara"/>
              </a:rPr>
              <a:t>Included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integrated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addendum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to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 spc="-10">
                <a:latin typeface="Candara"/>
                <a:cs typeface="Candara"/>
              </a:rPr>
              <a:t>encourage </a:t>
            </a:r>
            <a:r>
              <a:rPr dirty="0" sz="1800">
                <a:latin typeface="Candara"/>
                <a:cs typeface="Candara"/>
              </a:rPr>
              <a:t>implementation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of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improved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and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 spc="-20">
                <a:latin typeface="Candara"/>
                <a:cs typeface="Candara"/>
              </a:rPr>
              <a:t>more </a:t>
            </a:r>
            <a:r>
              <a:rPr dirty="0" sz="1800">
                <a:latin typeface="Candara"/>
                <a:cs typeface="Candara"/>
              </a:rPr>
              <a:t>efficient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approaches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to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GCP,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while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 spc="-10">
                <a:latin typeface="Candara"/>
                <a:cs typeface="Candara"/>
              </a:rPr>
              <a:t>continuing </a:t>
            </a:r>
            <a:r>
              <a:rPr dirty="0" sz="1800">
                <a:latin typeface="Candara"/>
                <a:cs typeface="Candara"/>
              </a:rPr>
              <a:t>to</a:t>
            </a:r>
            <a:r>
              <a:rPr dirty="0" sz="1800" spc="-1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ensure</a:t>
            </a:r>
            <a:r>
              <a:rPr dirty="0" sz="1800" spc="-1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human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subject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protections;</a:t>
            </a:r>
            <a:r>
              <a:rPr dirty="0" sz="1800" spc="-35">
                <a:latin typeface="Candara"/>
                <a:cs typeface="Candara"/>
              </a:rPr>
              <a:t> </a:t>
            </a:r>
            <a:r>
              <a:rPr dirty="0" sz="1800" spc="-25">
                <a:latin typeface="Candara"/>
                <a:cs typeface="Candara"/>
              </a:rPr>
              <a:t>and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297180" algn="l"/>
              </a:tabLst>
            </a:pPr>
            <a:r>
              <a:rPr dirty="0" sz="1800" spc="-50">
                <a:latin typeface="Calibri"/>
                <a:cs typeface="Calibri"/>
              </a:rPr>
              <a:t>‒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>
                <a:latin typeface="Candara"/>
                <a:cs typeface="Candara"/>
              </a:rPr>
              <a:t>Updated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standards</a:t>
            </a:r>
            <a:r>
              <a:rPr dirty="0" sz="1800" spc="-3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for</a:t>
            </a:r>
            <a:r>
              <a:rPr dirty="0" sz="1800" spc="-2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electronic</a:t>
            </a:r>
            <a:r>
              <a:rPr dirty="0" sz="1800" spc="-25">
                <a:latin typeface="Candara"/>
                <a:cs typeface="Candara"/>
              </a:rPr>
              <a:t> </a:t>
            </a:r>
            <a:r>
              <a:rPr dirty="0" sz="1800" spc="-10">
                <a:latin typeface="Candara"/>
                <a:cs typeface="Candara"/>
              </a:rPr>
              <a:t>records.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923538" y="5209158"/>
            <a:ext cx="2162810" cy="495934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601980" marR="5080" indent="-589915">
              <a:lnSpc>
                <a:spcPts val="1789"/>
              </a:lnSpc>
              <a:spcBef>
                <a:spcPts val="265"/>
              </a:spcBef>
            </a:pPr>
            <a:r>
              <a:rPr dirty="0" sz="1600" b="1">
                <a:solidFill>
                  <a:srgbClr val="4B4B4B"/>
                </a:solidFill>
                <a:latin typeface="Arial"/>
                <a:cs typeface="Arial"/>
              </a:rPr>
              <a:t>E8</a:t>
            </a:r>
            <a:r>
              <a:rPr dirty="0" sz="1600" spc="-40" b="1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B4B4B"/>
                </a:solidFill>
                <a:latin typeface="Arial"/>
                <a:cs typeface="Arial"/>
              </a:rPr>
              <a:t>clinical</a:t>
            </a:r>
            <a:r>
              <a:rPr dirty="0" sz="1600" spc="-5" b="1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B4B4B"/>
                </a:solidFill>
                <a:latin typeface="Arial"/>
                <a:cs typeface="Arial"/>
              </a:rPr>
              <a:t>trial</a:t>
            </a:r>
            <a:r>
              <a:rPr dirty="0" sz="1600" spc="-15" b="1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4B4B4B"/>
                </a:solidFill>
                <a:latin typeface="Arial"/>
                <a:cs typeface="Arial"/>
              </a:rPr>
              <a:t>design principles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033265" y="6117132"/>
            <a:ext cx="1943100" cy="495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850"/>
              </a:lnSpc>
              <a:spcBef>
                <a:spcPts val="95"/>
              </a:spcBef>
            </a:pPr>
            <a:r>
              <a:rPr dirty="0" sz="1600" b="1">
                <a:solidFill>
                  <a:srgbClr val="4B4B4B"/>
                </a:solidFill>
                <a:latin typeface="Arial"/>
                <a:cs typeface="Arial"/>
              </a:rPr>
              <a:t>E6</a:t>
            </a:r>
            <a:r>
              <a:rPr dirty="0" sz="1600" spc="-50" b="1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B4B4B"/>
                </a:solidFill>
                <a:latin typeface="Arial"/>
                <a:cs typeface="Arial"/>
              </a:rPr>
              <a:t>GCP</a:t>
            </a:r>
            <a:r>
              <a:rPr dirty="0" sz="1600" spc="-55" b="1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B4B4B"/>
                </a:solidFill>
                <a:latin typeface="Arial"/>
                <a:cs typeface="Arial"/>
              </a:rPr>
              <a:t>clinical</a:t>
            </a:r>
            <a:r>
              <a:rPr dirty="0" sz="1600" spc="-30" b="1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4B4B4B"/>
                </a:solidFill>
                <a:latin typeface="Arial"/>
                <a:cs typeface="Arial"/>
              </a:rPr>
              <a:t>trial</a:t>
            </a:r>
            <a:endParaRPr sz="1600">
              <a:latin typeface="Arial"/>
              <a:cs typeface="Arial"/>
            </a:endParaRPr>
          </a:p>
          <a:p>
            <a:pPr marL="70485">
              <a:lnSpc>
                <a:spcPts val="1850"/>
              </a:lnSpc>
            </a:pPr>
            <a:r>
              <a:rPr dirty="0" sz="1600" b="1">
                <a:solidFill>
                  <a:srgbClr val="4B4B4B"/>
                </a:solidFill>
                <a:latin typeface="Arial"/>
                <a:cs typeface="Arial"/>
              </a:rPr>
              <a:t>conduct</a:t>
            </a:r>
            <a:r>
              <a:rPr dirty="0" sz="1600" spc="-70" b="1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4B4B4B"/>
                </a:solidFill>
                <a:latin typeface="Arial"/>
                <a:cs typeface="Arial"/>
              </a:rPr>
              <a:t>principles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917947" y="5684520"/>
            <a:ext cx="71755" cy="396240"/>
            <a:chOff x="4917947" y="5684520"/>
            <a:chExt cx="71755" cy="396240"/>
          </a:xfrm>
        </p:grpSpPr>
        <p:sp>
          <p:nvSpPr>
            <p:cNvPr id="9" name="object 9" descr=""/>
            <p:cNvSpPr/>
            <p:nvPr/>
          </p:nvSpPr>
          <p:spPr>
            <a:xfrm>
              <a:off x="4930901" y="5697474"/>
              <a:ext cx="45720" cy="370840"/>
            </a:xfrm>
            <a:custGeom>
              <a:avLst/>
              <a:gdLst/>
              <a:ahLst/>
              <a:cxnLst/>
              <a:rect l="l" t="t" r="r" b="b"/>
              <a:pathLst>
                <a:path w="45720" h="370839">
                  <a:moveTo>
                    <a:pt x="22860" y="0"/>
                  </a:moveTo>
                  <a:lnTo>
                    <a:pt x="0" y="22859"/>
                  </a:lnTo>
                  <a:lnTo>
                    <a:pt x="11430" y="22859"/>
                  </a:lnTo>
                  <a:lnTo>
                    <a:pt x="11430" y="347472"/>
                  </a:lnTo>
                  <a:lnTo>
                    <a:pt x="0" y="347472"/>
                  </a:lnTo>
                  <a:lnTo>
                    <a:pt x="22860" y="370331"/>
                  </a:lnTo>
                  <a:lnTo>
                    <a:pt x="45720" y="347472"/>
                  </a:lnTo>
                  <a:lnTo>
                    <a:pt x="34289" y="347472"/>
                  </a:lnTo>
                  <a:lnTo>
                    <a:pt x="34289" y="22859"/>
                  </a:lnTo>
                  <a:lnTo>
                    <a:pt x="45720" y="22859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930901" y="5697474"/>
              <a:ext cx="45720" cy="370840"/>
            </a:xfrm>
            <a:custGeom>
              <a:avLst/>
              <a:gdLst/>
              <a:ahLst/>
              <a:cxnLst/>
              <a:rect l="l" t="t" r="r" b="b"/>
              <a:pathLst>
                <a:path w="45720" h="370839">
                  <a:moveTo>
                    <a:pt x="45720" y="22859"/>
                  </a:moveTo>
                  <a:lnTo>
                    <a:pt x="22860" y="0"/>
                  </a:lnTo>
                  <a:lnTo>
                    <a:pt x="0" y="22859"/>
                  </a:lnTo>
                  <a:lnTo>
                    <a:pt x="11430" y="22859"/>
                  </a:lnTo>
                  <a:lnTo>
                    <a:pt x="11430" y="347472"/>
                  </a:lnTo>
                  <a:lnTo>
                    <a:pt x="0" y="347472"/>
                  </a:lnTo>
                  <a:lnTo>
                    <a:pt x="22860" y="370331"/>
                  </a:lnTo>
                  <a:lnTo>
                    <a:pt x="45720" y="347472"/>
                  </a:lnTo>
                  <a:lnTo>
                    <a:pt x="34289" y="347472"/>
                  </a:lnTo>
                  <a:lnTo>
                    <a:pt x="34289" y="22859"/>
                  </a:lnTo>
                  <a:lnTo>
                    <a:pt x="45720" y="22859"/>
                  </a:lnTo>
                  <a:close/>
                </a:path>
              </a:pathLst>
            </a:custGeom>
            <a:ln w="25908">
              <a:solidFill>
                <a:srgbClr val="22486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452" y="1292352"/>
            <a:ext cx="6254496" cy="328574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7040" y="419861"/>
            <a:ext cx="18954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Protocol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39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628294" y="1142746"/>
            <a:ext cx="10918825" cy="510159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267970" indent="-255270">
              <a:lnSpc>
                <a:spcPct val="100000"/>
              </a:lnSpc>
              <a:spcBef>
                <a:spcPts val="250"/>
              </a:spcBef>
              <a:buClr>
                <a:srgbClr val="0092D0"/>
              </a:buClr>
              <a:buSzPct val="118750"/>
              <a:buFont typeface="Candara"/>
              <a:buChar char="•"/>
              <a:tabLst>
                <a:tab pos="267970" algn="l"/>
              </a:tabLst>
            </a:pPr>
            <a:r>
              <a:rPr dirty="0" sz="2400" b="1">
                <a:latin typeface="Candara"/>
                <a:cs typeface="Candara"/>
              </a:rPr>
              <a:t>Highlights</a:t>
            </a:r>
            <a:r>
              <a:rPr dirty="0" sz="2400" spc="1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the importance</a:t>
            </a:r>
            <a:r>
              <a:rPr dirty="0" sz="2400" spc="1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of the protocol,</a:t>
            </a:r>
            <a:r>
              <a:rPr dirty="0" sz="2400" spc="-2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such</a:t>
            </a:r>
            <a:r>
              <a:rPr dirty="0" sz="2400" spc="20" b="1">
                <a:latin typeface="Candara"/>
                <a:cs typeface="Candara"/>
              </a:rPr>
              <a:t> </a:t>
            </a:r>
            <a:r>
              <a:rPr dirty="0" sz="2400" spc="-25" b="1">
                <a:latin typeface="Candara"/>
                <a:cs typeface="Candara"/>
              </a:rPr>
              <a:t>as:</a:t>
            </a:r>
            <a:endParaRPr sz="2400">
              <a:latin typeface="Candara"/>
              <a:cs typeface="Candara"/>
            </a:endParaRPr>
          </a:p>
          <a:p>
            <a:pPr algn="just" lvl="1" marL="686435" marR="49530" indent="-250190">
              <a:lnSpc>
                <a:spcPct val="100000"/>
              </a:lnSpc>
              <a:spcBef>
                <a:spcPts val="415"/>
              </a:spcBef>
              <a:buClr>
                <a:srgbClr val="0092D0"/>
              </a:buClr>
              <a:buSzPct val="80000"/>
              <a:buFont typeface="Courier New"/>
              <a:buChar char="o"/>
              <a:tabLst>
                <a:tab pos="686435" algn="l"/>
              </a:tabLst>
            </a:pPr>
            <a:r>
              <a:rPr dirty="0" sz="2000">
                <a:latin typeface="Candara"/>
                <a:cs typeface="Candara"/>
              </a:rPr>
              <a:t>Building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adaptability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into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protocol,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for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example,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by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including</a:t>
            </a:r>
            <a:r>
              <a:rPr dirty="0" sz="2000" spc="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acceptable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ranges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for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specific </a:t>
            </a:r>
            <a:r>
              <a:rPr dirty="0" sz="2000">
                <a:latin typeface="Candara"/>
                <a:cs typeface="Candara"/>
              </a:rPr>
              <a:t>protocol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provisions,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can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reduce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number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of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deviations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or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some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instances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requirement </a:t>
            </a:r>
            <a:r>
              <a:rPr dirty="0" sz="2000">
                <a:latin typeface="Candara"/>
                <a:cs typeface="Candara"/>
              </a:rPr>
              <a:t>for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protocol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amendment.</a:t>
            </a:r>
            <a:endParaRPr sz="2000">
              <a:latin typeface="Candara"/>
              <a:cs typeface="Candara"/>
            </a:endParaRPr>
          </a:p>
          <a:p>
            <a:pPr marL="267970" indent="-255270">
              <a:lnSpc>
                <a:spcPct val="100000"/>
              </a:lnSpc>
              <a:spcBef>
                <a:spcPts val="965"/>
              </a:spcBef>
              <a:buClr>
                <a:srgbClr val="0092D0"/>
              </a:buClr>
              <a:buSzPct val="118750"/>
              <a:buFont typeface="Candara"/>
              <a:buChar char="•"/>
              <a:tabLst>
                <a:tab pos="267970" algn="l"/>
              </a:tabLst>
            </a:pPr>
            <a:r>
              <a:rPr dirty="0" sz="2400" b="1">
                <a:latin typeface="Candara"/>
                <a:cs typeface="Candara"/>
              </a:rPr>
              <a:t>Encourages</a:t>
            </a:r>
            <a:r>
              <a:rPr dirty="0" sz="2400" spc="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simplicity</a:t>
            </a:r>
            <a:r>
              <a:rPr dirty="0" sz="2400" spc="-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and </a:t>
            </a:r>
            <a:r>
              <a:rPr dirty="0" sz="2400" spc="-10" b="1">
                <a:latin typeface="Candara"/>
                <a:cs typeface="Candara"/>
              </a:rPr>
              <a:t>clarity.</a:t>
            </a:r>
            <a:endParaRPr sz="2400">
              <a:latin typeface="Candara"/>
              <a:cs typeface="Candara"/>
            </a:endParaRPr>
          </a:p>
          <a:p>
            <a:pPr lvl="1" marL="685165" marR="5080" indent="-248920">
              <a:lnSpc>
                <a:spcPct val="100000"/>
              </a:lnSpc>
              <a:spcBef>
                <a:spcPts val="420"/>
              </a:spcBef>
              <a:buClr>
                <a:srgbClr val="0092D0"/>
              </a:buClr>
              <a:buSzPct val="80000"/>
              <a:buFont typeface="Courier New"/>
              <a:buChar char="o"/>
              <a:tabLst>
                <a:tab pos="686435" algn="l"/>
              </a:tabLst>
            </a:pPr>
            <a:r>
              <a:rPr dirty="0" sz="2000">
                <a:latin typeface="Candara"/>
                <a:cs typeface="Candara"/>
              </a:rPr>
              <a:t>Clinical trials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should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be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described</a:t>
            </a:r>
            <a:r>
              <a:rPr dirty="0" sz="2000" spc="-4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clear,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concise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and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operationally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feasible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protocol.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 spc="-25">
                <a:latin typeface="Candara"/>
                <a:cs typeface="Candara"/>
              </a:rPr>
              <a:t>The </a:t>
            </a:r>
            <a:r>
              <a:rPr dirty="0" sz="2000" spc="-25">
                <a:latin typeface="Candara"/>
                <a:cs typeface="Candara"/>
              </a:rPr>
              <a:t>	</a:t>
            </a:r>
            <a:r>
              <a:rPr dirty="0" sz="2000">
                <a:latin typeface="Candara"/>
                <a:cs typeface="Candara"/>
              </a:rPr>
              <a:t>protocol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should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be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designed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such</a:t>
            </a:r>
            <a:r>
              <a:rPr dirty="0" sz="2000" spc="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way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as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to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minimise unnecessary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complexity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and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 spc="-25">
                <a:latin typeface="Candara"/>
                <a:cs typeface="Candara"/>
              </a:rPr>
              <a:t>to </a:t>
            </a:r>
            <a:r>
              <a:rPr dirty="0" sz="2000" spc="-25">
                <a:latin typeface="Candara"/>
                <a:cs typeface="Candara"/>
              </a:rPr>
              <a:t>	</a:t>
            </a:r>
            <a:r>
              <a:rPr dirty="0" sz="2000">
                <a:latin typeface="Candara"/>
                <a:cs typeface="Candara"/>
              </a:rPr>
              <a:t>mitigate</a:t>
            </a:r>
            <a:r>
              <a:rPr dirty="0" sz="2000" spc="-4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or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eliminate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important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risks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to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rights,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safety,</a:t>
            </a:r>
            <a:r>
              <a:rPr dirty="0" sz="2000" spc="-4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and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wellbeing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of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trial participants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 spc="-25">
                <a:latin typeface="Candara"/>
                <a:cs typeface="Candara"/>
              </a:rPr>
              <a:t>and </a:t>
            </a:r>
            <a:r>
              <a:rPr dirty="0" sz="2000" spc="-25">
                <a:latin typeface="Candara"/>
                <a:cs typeface="Candara"/>
              </a:rPr>
              <a:t>	</a:t>
            </a:r>
            <a:r>
              <a:rPr dirty="0" sz="2000">
                <a:latin typeface="Candara"/>
                <a:cs typeface="Candara"/>
              </a:rPr>
              <a:t>reliability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of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data.</a:t>
            </a:r>
            <a:endParaRPr sz="2000">
              <a:latin typeface="Candara"/>
              <a:cs typeface="Candara"/>
            </a:endParaRPr>
          </a:p>
          <a:p>
            <a:pPr marL="267335" marR="429259" indent="-255270">
              <a:lnSpc>
                <a:spcPts val="2880"/>
              </a:lnSpc>
              <a:spcBef>
                <a:spcPts val="1510"/>
              </a:spcBef>
              <a:buClr>
                <a:srgbClr val="0092D0"/>
              </a:buClr>
              <a:buSzPct val="118750"/>
              <a:buFont typeface="Candara"/>
              <a:buChar char="•"/>
              <a:tabLst>
                <a:tab pos="268605" algn="l"/>
              </a:tabLst>
            </a:pPr>
            <a:r>
              <a:rPr dirty="0" sz="2400" b="1">
                <a:latin typeface="Candara"/>
                <a:cs typeface="Candara"/>
              </a:rPr>
              <a:t>Addresses</a:t>
            </a:r>
            <a:r>
              <a:rPr dirty="0" sz="2400" spc="1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the</a:t>
            </a:r>
            <a:r>
              <a:rPr dirty="0" sz="2400" spc="-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implication for</a:t>
            </a:r>
            <a:r>
              <a:rPr dirty="0" sz="2400" spc="-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withdrawal</a:t>
            </a:r>
            <a:r>
              <a:rPr dirty="0" sz="2400" spc="-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of</a:t>
            </a:r>
            <a:r>
              <a:rPr dirty="0" sz="2400" spc="-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consent</a:t>
            </a:r>
            <a:r>
              <a:rPr dirty="0" sz="2400" spc="1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or</a:t>
            </a:r>
            <a:r>
              <a:rPr dirty="0" sz="2400" spc="-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discontinuation</a:t>
            </a:r>
            <a:r>
              <a:rPr dirty="0" sz="2400" spc="1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by</a:t>
            </a:r>
            <a:r>
              <a:rPr dirty="0" sz="2400" spc="15" b="1">
                <a:latin typeface="Candara"/>
                <a:cs typeface="Candara"/>
              </a:rPr>
              <a:t> </a:t>
            </a:r>
            <a:r>
              <a:rPr dirty="0" sz="2400" spc="-25" b="1">
                <a:latin typeface="Candara"/>
                <a:cs typeface="Candara"/>
              </a:rPr>
              <a:t>the </a:t>
            </a:r>
            <a:r>
              <a:rPr dirty="0" sz="2400" spc="-25" b="1">
                <a:latin typeface="Candara"/>
                <a:cs typeface="Candara"/>
              </a:rPr>
              <a:t>	</a:t>
            </a:r>
            <a:r>
              <a:rPr dirty="0" sz="2400" spc="-10" b="1">
                <a:latin typeface="Candara"/>
                <a:cs typeface="Candara"/>
              </a:rPr>
              <a:t>investigator.</a:t>
            </a:r>
            <a:endParaRPr sz="2400">
              <a:latin typeface="Candara"/>
              <a:cs typeface="Candara"/>
            </a:endParaRPr>
          </a:p>
          <a:p>
            <a:pPr marL="267335" marR="328930" indent="-255270">
              <a:lnSpc>
                <a:spcPts val="2880"/>
              </a:lnSpc>
              <a:spcBef>
                <a:spcPts val="1440"/>
              </a:spcBef>
              <a:buClr>
                <a:srgbClr val="0092D0"/>
              </a:buClr>
              <a:buSzPct val="118750"/>
              <a:buFont typeface="Candara"/>
              <a:buChar char="•"/>
              <a:tabLst>
                <a:tab pos="268605" algn="l"/>
              </a:tabLst>
            </a:pPr>
            <a:r>
              <a:rPr dirty="0" sz="2400" b="1">
                <a:latin typeface="Candara"/>
                <a:cs typeface="Candara"/>
              </a:rPr>
              <a:t>Broadened</a:t>
            </a:r>
            <a:r>
              <a:rPr dirty="0" sz="2400" spc="-2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the statistical section</a:t>
            </a:r>
            <a:r>
              <a:rPr dirty="0" sz="2400" spc="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to</a:t>
            </a:r>
            <a:r>
              <a:rPr dirty="0" sz="2400" spc="-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include</a:t>
            </a:r>
            <a:r>
              <a:rPr dirty="0" sz="2400" spc="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statistical inference</a:t>
            </a:r>
            <a:r>
              <a:rPr dirty="0" sz="2400" spc="20" b="1">
                <a:latin typeface="Candara"/>
                <a:cs typeface="Candara"/>
              </a:rPr>
              <a:t> </a:t>
            </a:r>
            <a:r>
              <a:rPr dirty="0" sz="2400" spc="-10" b="1">
                <a:latin typeface="Candara"/>
                <a:cs typeface="Candara"/>
              </a:rPr>
              <a:t>methodologies </a:t>
            </a:r>
            <a:r>
              <a:rPr dirty="0" sz="2400" spc="-10" b="1">
                <a:latin typeface="Candara"/>
                <a:cs typeface="Candara"/>
              </a:rPr>
              <a:t>	</a:t>
            </a:r>
            <a:r>
              <a:rPr dirty="0" sz="2400" b="1">
                <a:latin typeface="Candara"/>
                <a:cs typeface="Candara"/>
              </a:rPr>
              <a:t>(e.g.,</a:t>
            </a:r>
            <a:r>
              <a:rPr dirty="0" sz="2400" spc="-2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Bayesian design</a:t>
            </a:r>
            <a:r>
              <a:rPr dirty="0" sz="2400" spc="1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and</a:t>
            </a:r>
            <a:r>
              <a:rPr dirty="0" sz="2400" spc="-5" b="1">
                <a:latin typeface="Candara"/>
                <a:cs typeface="Candara"/>
              </a:rPr>
              <a:t> </a:t>
            </a:r>
            <a:r>
              <a:rPr dirty="0" sz="2400" spc="-10" b="1">
                <a:latin typeface="Candara"/>
                <a:cs typeface="Candara"/>
              </a:rPr>
              <a:t>estimands).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1613" y="66548"/>
            <a:ext cx="5191125" cy="14382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4720"/>
              </a:lnSpc>
              <a:spcBef>
                <a:spcPts val="95"/>
              </a:spcBef>
            </a:pPr>
            <a:r>
              <a:rPr dirty="0" sz="4000"/>
              <a:t>ICH</a:t>
            </a:r>
            <a:r>
              <a:rPr dirty="0" sz="4000" spc="-110"/>
              <a:t> </a:t>
            </a:r>
            <a:r>
              <a:rPr dirty="0" sz="4000"/>
              <a:t>E6</a:t>
            </a:r>
            <a:r>
              <a:rPr dirty="0" sz="4000" spc="-100"/>
              <a:t> </a:t>
            </a:r>
            <a:r>
              <a:rPr dirty="0" sz="4000"/>
              <a:t>(R3)</a:t>
            </a:r>
            <a:r>
              <a:rPr dirty="0" sz="4000" spc="-105"/>
              <a:t> </a:t>
            </a:r>
            <a:r>
              <a:rPr dirty="0" sz="4000"/>
              <a:t>APPENDIX</a:t>
            </a:r>
            <a:r>
              <a:rPr dirty="0" sz="4000" spc="-95"/>
              <a:t> </a:t>
            </a:r>
            <a:r>
              <a:rPr dirty="0" sz="4000" spc="-50"/>
              <a:t>C</a:t>
            </a:r>
            <a:endParaRPr sz="4000"/>
          </a:p>
          <a:p>
            <a:pPr marL="12700" marR="396875">
              <a:lnSpc>
                <a:spcPts val="3120"/>
              </a:lnSpc>
              <a:spcBef>
                <a:spcPts val="225"/>
              </a:spcBef>
            </a:pPr>
            <a:r>
              <a:rPr dirty="0" sz="2800" spc="-10"/>
              <a:t>ESSENTIAL</a:t>
            </a:r>
            <a:r>
              <a:rPr dirty="0" sz="2800" spc="-85"/>
              <a:t> </a:t>
            </a:r>
            <a:r>
              <a:rPr dirty="0" sz="2800"/>
              <a:t>RECORDS</a:t>
            </a:r>
            <a:r>
              <a:rPr dirty="0" sz="2800" spc="-100"/>
              <a:t> </a:t>
            </a:r>
            <a:r>
              <a:rPr dirty="0" sz="2800"/>
              <a:t>FOR</a:t>
            </a:r>
            <a:r>
              <a:rPr dirty="0" sz="2800" spc="-75"/>
              <a:t> </a:t>
            </a:r>
            <a:r>
              <a:rPr dirty="0" sz="2800" spc="-25"/>
              <a:t>THE </a:t>
            </a:r>
            <a:r>
              <a:rPr dirty="0" sz="2800"/>
              <a:t>CONDUCT</a:t>
            </a:r>
            <a:r>
              <a:rPr dirty="0" sz="2800" spc="-65"/>
              <a:t> </a:t>
            </a:r>
            <a:r>
              <a:rPr dirty="0" sz="2800"/>
              <a:t>OF</a:t>
            </a:r>
            <a:r>
              <a:rPr dirty="0" sz="2800" spc="-70"/>
              <a:t> </a:t>
            </a:r>
            <a:r>
              <a:rPr dirty="0" sz="2800"/>
              <a:t>A</a:t>
            </a:r>
            <a:r>
              <a:rPr dirty="0" sz="2800" spc="-75"/>
              <a:t> </a:t>
            </a:r>
            <a:r>
              <a:rPr dirty="0" sz="2800"/>
              <a:t>CLINICAL</a:t>
            </a:r>
            <a:r>
              <a:rPr dirty="0" sz="2800" spc="-60"/>
              <a:t> </a:t>
            </a:r>
            <a:r>
              <a:rPr dirty="0" sz="2800" spc="-10"/>
              <a:t>TRIAL</a:t>
            </a:r>
            <a:endParaRPr sz="28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39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489075" y="2126488"/>
          <a:ext cx="9232900" cy="211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53380"/>
                <a:gridCol w="3691254"/>
              </a:tblGrid>
              <a:tr h="5549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b="1">
                          <a:latin typeface="Candara"/>
                          <a:cs typeface="Candara"/>
                        </a:rPr>
                        <a:t>ICH</a:t>
                      </a:r>
                      <a:r>
                        <a:rPr dirty="0" sz="2400" spc="-20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E6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(R3)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spc="-10" b="1">
                          <a:latin typeface="Candara"/>
                          <a:cs typeface="Candara"/>
                        </a:rPr>
                        <a:t>Section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b="1">
                          <a:latin typeface="Candara"/>
                          <a:cs typeface="Candara"/>
                        </a:rPr>
                        <a:t>ICH</a:t>
                      </a:r>
                      <a:r>
                        <a:rPr dirty="0" sz="2400" spc="-10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E6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b="1">
                          <a:latin typeface="Candara"/>
                          <a:cs typeface="Candara"/>
                        </a:rPr>
                        <a:t>(R2)</a:t>
                      </a:r>
                      <a:r>
                        <a:rPr dirty="0" sz="2400" spc="-5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400" spc="-20" b="1">
                          <a:latin typeface="Candara"/>
                          <a:cs typeface="Candara"/>
                        </a:rPr>
                        <a:t>Ref.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94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C.1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Introduction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5">
                          <a:latin typeface="Candara"/>
                          <a:cs typeface="Candara"/>
                        </a:rPr>
                        <a:t>8.1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94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C.2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Management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of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Essential</a:t>
                      </a:r>
                      <a:r>
                        <a:rPr dirty="0" sz="2000" spc="-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Records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NA – Major 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Revamp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94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ndara"/>
                          <a:cs typeface="Candara"/>
                        </a:rPr>
                        <a:t>C.3</a:t>
                      </a:r>
                      <a:r>
                        <a:rPr dirty="0" sz="20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–</a:t>
                      </a:r>
                      <a:r>
                        <a:rPr dirty="0" sz="20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Essentiality</a:t>
                      </a:r>
                      <a:r>
                        <a:rPr dirty="0" sz="2000" spc="-3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of</a:t>
                      </a:r>
                      <a:r>
                        <a:rPr dirty="0" sz="2000" spc="-3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2000">
                          <a:latin typeface="Candara"/>
                          <a:cs typeface="Candara"/>
                        </a:rPr>
                        <a:t>Trial</a:t>
                      </a:r>
                      <a:r>
                        <a:rPr dirty="0" sz="2000" spc="-10">
                          <a:latin typeface="Candara"/>
                          <a:cs typeface="Candara"/>
                        </a:rPr>
                        <a:t> Records</a:t>
                      </a:r>
                      <a:endParaRPr sz="2000">
                        <a:latin typeface="Candara"/>
                        <a:cs typeface="Candar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3519" rIns="0" bIns="0" rtlCol="0" vert="horz">
            <a:spAutoFit/>
          </a:bodyPr>
          <a:lstStyle/>
          <a:p>
            <a:pPr marL="335915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Essential</a:t>
            </a:r>
            <a:r>
              <a:rPr dirty="0" sz="4000" spc="-190"/>
              <a:t> </a:t>
            </a:r>
            <a:r>
              <a:rPr dirty="0" sz="4000" spc="-10"/>
              <a:t>Records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39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901700" y="1374285"/>
            <a:ext cx="9995535" cy="320548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267970" indent="-255270">
              <a:lnSpc>
                <a:spcPct val="100000"/>
              </a:lnSpc>
              <a:spcBef>
                <a:spcPts val="225"/>
              </a:spcBef>
              <a:buClr>
                <a:srgbClr val="0092D0"/>
              </a:buClr>
              <a:buSzPct val="118750"/>
              <a:buFont typeface="Candara"/>
              <a:buChar char="•"/>
              <a:tabLst>
                <a:tab pos="267970" algn="l"/>
              </a:tabLst>
            </a:pPr>
            <a:r>
              <a:rPr dirty="0" sz="2400" b="1">
                <a:latin typeface="Candara"/>
                <a:cs typeface="Candara"/>
              </a:rPr>
              <a:t>Provided</a:t>
            </a:r>
            <a:r>
              <a:rPr dirty="0" sz="2400" spc="-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guidance on</a:t>
            </a:r>
            <a:r>
              <a:rPr dirty="0" sz="2400" spc="-2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what</a:t>
            </a:r>
            <a:r>
              <a:rPr dirty="0" sz="2400" spc="-1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makes</a:t>
            </a:r>
            <a:r>
              <a:rPr dirty="0" sz="2400" spc="-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a</a:t>
            </a:r>
            <a:r>
              <a:rPr dirty="0" sz="2400" spc="-1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record</a:t>
            </a:r>
            <a:r>
              <a:rPr dirty="0" sz="2400" spc="-10" b="1">
                <a:latin typeface="Candara"/>
                <a:cs typeface="Candara"/>
              </a:rPr>
              <a:t> essential.</a:t>
            </a:r>
            <a:endParaRPr sz="2400">
              <a:latin typeface="Candara"/>
              <a:cs typeface="Candara"/>
            </a:endParaRPr>
          </a:p>
          <a:p>
            <a:pPr lvl="1" marL="686435" marR="5080" indent="-250190">
              <a:lnSpc>
                <a:spcPct val="100000"/>
              </a:lnSpc>
              <a:spcBef>
                <a:spcPts val="390"/>
              </a:spcBef>
              <a:buClr>
                <a:srgbClr val="0092D0"/>
              </a:buClr>
              <a:buSzPct val="80000"/>
              <a:buFont typeface="Courier New"/>
              <a:buChar char="o"/>
              <a:tabLst>
                <a:tab pos="686435" algn="l"/>
              </a:tabLst>
            </a:pPr>
            <a:r>
              <a:rPr dirty="0" sz="2000">
                <a:latin typeface="Candara"/>
                <a:cs typeface="Candara"/>
              </a:rPr>
              <a:t>Many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records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are generated</a:t>
            </a:r>
            <a:r>
              <a:rPr dirty="0" sz="2000" spc="-4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before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and</a:t>
            </a:r>
            <a:r>
              <a:rPr dirty="0" sz="2000" spc="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during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conduct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of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clinical</a:t>
            </a:r>
            <a:r>
              <a:rPr dirty="0" sz="2000" spc="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trial.</a:t>
            </a:r>
            <a:r>
              <a:rPr dirty="0" sz="2000" spc="450">
                <a:latin typeface="Candara"/>
                <a:cs typeface="Candara"/>
              </a:rPr>
              <a:t> </a:t>
            </a:r>
            <a:r>
              <a:rPr dirty="0" sz="2000" spc="-25">
                <a:latin typeface="Candara"/>
                <a:cs typeface="Candara"/>
              </a:rPr>
              <a:t>The </a:t>
            </a:r>
            <a:r>
              <a:rPr dirty="0" sz="2000">
                <a:latin typeface="Candara"/>
                <a:cs typeface="Candara"/>
              </a:rPr>
              <a:t>nature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and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extent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of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those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records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generated</a:t>
            </a:r>
            <a:r>
              <a:rPr dirty="0" sz="2000" spc="-4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and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maintained are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dependent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upon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 spc="-25">
                <a:latin typeface="Candara"/>
                <a:cs typeface="Candara"/>
              </a:rPr>
              <a:t>the </a:t>
            </a:r>
            <a:r>
              <a:rPr dirty="0" sz="2000">
                <a:latin typeface="Candara"/>
                <a:cs typeface="Candara"/>
              </a:rPr>
              <a:t>trial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design,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its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conduct,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application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of</a:t>
            </a:r>
            <a:r>
              <a:rPr dirty="0" sz="2000" spc="-4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proportional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approaches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and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importance </a:t>
            </a:r>
            <a:r>
              <a:rPr dirty="0" sz="2000">
                <a:latin typeface="Candara"/>
                <a:cs typeface="Candara"/>
              </a:rPr>
              <a:t>and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relevance of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that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record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to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trial.</a:t>
            </a:r>
            <a:endParaRPr sz="2000">
              <a:latin typeface="Candara"/>
              <a:cs typeface="Candara"/>
            </a:endParaRPr>
          </a:p>
          <a:p>
            <a:pPr marL="267970" indent="-255270">
              <a:lnSpc>
                <a:spcPct val="100000"/>
              </a:lnSpc>
              <a:spcBef>
                <a:spcPts val="965"/>
              </a:spcBef>
              <a:buClr>
                <a:srgbClr val="0092D0"/>
              </a:buClr>
              <a:buSzPct val="118750"/>
              <a:buFont typeface="Candara"/>
              <a:buChar char="•"/>
              <a:tabLst>
                <a:tab pos="267970" algn="l"/>
              </a:tabLst>
            </a:pPr>
            <a:r>
              <a:rPr dirty="0" sz="2400" b="1">
                <a:latin typeface="Candara"/>
                <a:cs typeface="Candara"/>
              </a:rPr>
              <a:t>Provided clarity</a:t>
            </a:r>
            <a:r>
              <a:rPr dirty="0" sz="2400" spc="-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on</a:t>
            </a:r>
            <a:r>
              <a:rPr dirty="0" sz="2400" spc="-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the content</a:t>
            </a:r>
            <a:r>
              <a:rPr dirty="0" sz="2400" spc="-1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and</a:t>
            </a:r>
            <a:r>
              <a:rPr dirty="0" sz="2400" spc="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maintenance</a:t>
            </a:r>
            <a:r>
              <a:rPr dirty="0" sz="2400" spc="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of</a:t>
            </a:r>
            <a:r>
              <a:rPr dirty="0" sz="2400" spc="-2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essential</a:t>
            </a:r>
            <a:r>
              <a:rPr dirty="0" sz="2400" spc="10" b="1">
                <a:latin typeface="Candara"/>
                <a:cs typeface="Candara"/>
              </a:rPr>
              <a:t> </a:t>
            </a:r>
            <a:r>
              <a:rPr dirty="0" sz="2400" spc="-10" b="1">
                <a:latin typeface="Candara"/>
                <a:cs typeface="Candara"/>
              </a:rPr>
              <a:t>records.</a:t>
            </a:r>
            <a:endParaRPr sz="2400">
              <a:latin typeface="Candara"/>
              <a:cs typeface="Candara"/>
            </a:endParaRPr>
          </a:p>
          <a:p>
            <a:pPr marL="268605" indent="-255904">
              <a:lnSpc>
                <a:spcPts val="3375"/>
              </a:lnSpc>
              <a:spcBef>
                <a:spcPts val="900"/>
              </a:spcBef>
              <a:buClr>
                <a:srgbClr val="0092D0"/>
              </a:buClr>
              <a:buSzPct val="118750"/>
              <a:buFont typeface="Candara"/>
              <a:buChar char="•"/>
              <a:tabLst>
                <a:tab pos="268605" algn="l"/>
              </a:tabLst>
            </a:pPr>
            <a:r>
              <a:rPr dirty="0" sz="2400" b="1">
                <a:latin typeface="Candara"/>
                <a:cs typeface="Candara"/>
              </a:rPr>
              <a:t>Developed</a:t>
            </a:r>
            <a:r>
              <a:rPr dirty="0" sz="2400" spc="-2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two</a:t>
            </a:r>
            <a:r>
              <a:rPr dirty="0" sz="2400" spc="-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tables,</a:t>
            </a:r>
            <a:r>
              <a:rPr dirty="0" sz="2400" spc="-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which</a:t>
            </a:r>
            <a:r>
              <a:rPr dirty="0" sz="2400" spc="-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are</a:t>
            </a:r>
            <a:r>
              <a:rPr dirty="0" sz="2400" spc="-2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a</a:t>
            </a:r>
            <a:r>
              <a:rPr dirty="0" sz="2400" spc="-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table</a:t>
            </a:r>
            <a:r>
              <a:rPr dirty="0" sz="2400" spc="-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of</a:t>
            </a:r>
            <a:r>
              <a:rPr dirty="0" sz="2400" spc="-2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essential</a:t>
            </a:r>
            <a:r>
              <a:rPr dirty="0" sz="2400" spc="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records for</a:t>
            </a:r>
            <a:r>
              <a:rPr dirty="0" sz="2400" spc="-2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all </a:t>
            </a:r>
            <a:r>
              <a:rPr dirty="0" sz="2400" spc="-10" b="1">
                <a:latin typeface="Candara"/>
                <a:cs typeface="Candara"/>
              </a:rPr>
              <a:t>trials</a:t>
            </a:r>
            <a:endParaRPr sz="2400">
              <a:latin typeface="Candara"/>
              <a:cs typeface="Candara"/>
            </a:endParaRPr>
          </a:p>
          <a:p>
            <a:pPr marL="268605">
              <a:lnSpc>
                <a:spcPts val="2835"/>
              </a:lnSpc>
            </a:pPr>
            <a:r>
              <a:rPr dirty="0" sz="2400" b="1">
                <a:latin typeface="Candara"/>
                <a:cs typeface="Candara"/>
              </a:rPr>
              <a:t>and</a:t>
            </a:r>
            <a:r>
              <a:rPr dirty="0" sz="2400" spc="-2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a</a:t>
            </a:r>
            <a:r>
              <a:rPr dirty="0" sz="2400" spc="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table of potential essential</a:t>
            </a:r>
            <a:r>
              <a:rPr dirty="0" sz="2400" spc="20" b="1">
                <a:latin typeface="Candara"/>
                <a:cs typeface="Candara"/>
              </a:rPr>
              <a:t> </a:t>
            </a:r>
            <a:r>
              <a:rPr dirty="0" sz="2400" spc="-10" b="1">
                <a:latin typeface="Candara"/>
                <a:cs typeface="Candara"/>
              </a:rPr>
              <a:t>records.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687" y="1358265"/>
            <a:ext cx="26327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In</a:t>
            </a:r>
            <a:r>
              <a:rPr dirty="0" sz="4000" spc="-35"/>
              <a:t> </a:t>
            </a:r>
            <a:r>
              <a:rPr dirty="0" sz="4000" spc="-10"/>
              <a:t>Summary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39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424687" y="2337942"/>
            <a:ext cx="11299190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05" marR="84455" indent="-256540">
              <a:lnSpc>
                <a:spcPct val="100000"/>
              </a:lnSpc>
              <a:spcBef>
                <a:spcPts val="100"/>
              </a:spcBef>
              <a:buClr>
                <a:srgbClr val="0092D0"/>
              </a:buClr>
              <a:buSzPct val="118750"/>
              <a:buFont typeface="Arial"/>
              <a:buChar char="•"/>
              <a:tabLst>
                <a:tab pos="268605" algn="l"/>
              </a:tabLst>
            </a:pPr>
            <a:r>
              <a:rPr dirty="0" sz="2400">
                <a:latin typeface="Candara"/>
                <a:cs typeface="Candara"/>
              </a:rPr>
              <a:t>Novel</a:t>
            </a:r>
            <a:r>
              <a:rPr dirty="0" sz="2400" spc="-3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approaches</a:t>
            </a:r>
            <a:r>
              <a:rPr dirty="0" sz="2400" spc="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to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clinical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trial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design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and</a:t>
            </a:r>
            <a:r>
              <a:rPr dirty="0" sz="2400" spc="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conduct have the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potential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to</a:t>
            </a:r>
            <a:r>
              <a:rPr dirty="0" sz="2400" spc="35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streamline </a:t>
            </a:r>
            <a:r>
              <a:rPr dirty="0" sz="2400">
                <a:latin typeface="Candara"/>
                <a:cs typeface="Candara"/>
              </a:rPr>
              <a:t>drug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development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and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increase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the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convenience</a:t>
            </a:r>
            <a:r>
              <a:rPr dirty="0" sz="2400" spc="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of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clinical trials</a:t>
            </a:r>
            <a:r>
              <a:rPr dirty="0" sz="2400" spc="-2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for</a:t>
            </a:r>
            <a:r>
              <a:rPr dirty="0" sz="2400" spc="45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participants.</a:t>
            </a:r>
            <a:endParaRPr sz="2400">
              <a:latin typeface="Candara"/>
              <a:cs typeface="Candara"/>
            </a:endParaRPr>
          </a:p>
          <a:p>
            <a:pPr marL="268605" marR="5080" indent="-256540">
              <a:lnSpc>
                <a:spcPct val="100000"/>
              </a:lnSpc>
              <a:spcBef>
                <a:spcPts val="1440"/>
              </a:spcBef>
              <a:buClr>
                <a:srgbClr val="0092D0"/>
              </a:buClr>
              <a:buSzPct val="118750"/>
              <a:buFont typeface="Arial"/>
              <a:buChar char="•"/>
              <a:tabLst>
                <a:tab pos="268605" algn="l"/>
              </a:tabLst>
            </a:pPr>
            <a:r>
              <a:rPr dirty="0" sz="2400">
                <a:latin typeface="Candara"/>
                <a:cs typeface="Candara"/>
              </a:rPr>
              <a:t>The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intent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of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the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revised guideline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is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to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facilitate innovations</a:t>
            </a:r>
            <a:r>
              <a:rPr dirty="0" sz="2400" spc="-2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in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clinical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trial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design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 spc="-25">
                <a:latin typeface="Candara"/>
                <a:cs typeface="Candara"/>
              </a:rPr>
              <a:t>and </a:t>
            </a:r>
            <a:r>
              <a:rPr dirty="0" sz="2400">
                <a:latin typeface="Candara"/>
                <a:cs typeface="Candara"/>
              </a:rPr>
              <a:t>conduct,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while at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the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same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time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provide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guidance</a:t>
            </a:r>
            <a:r>
              <a:rPr dirty="0" sz="2400" spc="2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to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help ensure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participant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safety </a:t>
            </a:r>
            <a:r>
              <a:rPr dirty="0" sz="2400">
                <a:latin typeface="Candara"/>
                <a:cs typeface="Candara"/>
              </a:rPr>
              <a:t>and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that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the clinical trial produces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reliable</a:t>
            </a:r>
            <a:r>
              <a:rPr dirty="0" sz="2400" spc="45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results.</a:t>
            </a:r>
            <a:endParaRPr sz="2400">
              <a:latin typeface="Candara"/>
              <a:cs typeface="Candara"/>
            </a:endParaRPr>
          </a:p>
          <a:p>
            <a:pPr marL="268605" indent="-255904">
              <a:lnSpc>
                <a:spcPct val="100000"/>
              </a:lnSpc>
              <a:spcBef>
                <a:spcPts val="1440"/>
              </a:spcBef>
              <a:buClr>
                <a:srgbClr val="0092D0"/>
              </a:buClr>
              <a:buSzPct val="118750"/>
              <a:buFont typeface="Arial"/>
              <a:buChar char="•"/>
              <a:tabLst>
                <a:tab pos="268605" algn="l"/>
              </a:tabLst>
            </a:pPr>
            <a:r>
              <a:rPr dirty="0" sz="2400">
                <a:latin typeface="Candara"/>
                <a:cs typeface="Candara"/>
              </a:rPr>
              <a:t>We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welcome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your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comments</a:t>
            </a:r>
            <a:r>
              <a:rPr dirty="0" sz="2400" spc="-3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on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this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draft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guideline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to</a:t>
            </a:r>
            <a:r>
              <a:rPr dirty="0" sz="2400" spc="-2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highlight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 spc="-25">
                <a:latin typeface="Candara"/>
                <a:cs typeface="Candara"/>
              </a:rPr>
              <a:t>any</a:t>
            </a:r>
            <a:endParaRPr sz="2400">
              <a:latin typeface="Candara"/>
              <a:cs typeface="Candara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Candara"/>
                <a:cs typeface="Candara"/>
              </a:rPr>
              <a:t>considerations</a:t>
            </a:r>
            <a:r>
              <a:rPr dirty="0" sz="2400" spc="-2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we have missed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or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clarify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where the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text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is</a:t>
            </a:r>
            <a:r>
              <a:rPr dirty="0" sz="2400" spc="30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ambiguous.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3026" rIns="0" bIns="0" rtlCol="0" vert="horz">
            <a:spAutoFit/>
          </a:bodyPr>
          <a:lstStyle/>
          <a:p>
            <a:pPr marL="374015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dirty="0" spc="-25"/>
              <a:t> You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39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851712" y="1673098"/>
            <a:ext cx="10268585" cy="145351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268605" marR="5080" indent="-256540">
              <a:lnSpc>
                <a:spcPts val="2810"/>
              </a:lnSpc>
              <a:spcBef>
                <a:spcPts val="190"/>
              </a:spcBef>
              <a:buClr>
                <a:srgbClr val="0092D0"/>
              </a:buClr>
              <a:buSzPct val="119148"/>
              <a:buFont typeface="Candara"/>
              <a:buChar char="•"/>
              <a:tabLst>
                <a:tab pos="268605" algn="l"/>
              </a:tabLst>
            </a:pPr>
            <a:r>
              <a:rPr dirty="0" sz="2350" b="1">
                <a:latin typeface="Candara"/>
                <a:cs typeface="Candara"/>
              </a:rPr>
              <a:t>The</a:t>
            </a:r>
            <a:r>
              <a:rPr dirty="0" sz="2350" spc="-5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ICH</a:t>
            </a:r>
            <a:r>
              <a:rPr dirty="0" sz="2350" spc="-4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E6</a:t>
            </a:r>
            <a:r>
              <a:rPr dirty="0" sz="2350" spc="-5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(R3)</a:t>
            </a:r>
            <a:r>
              <a:rPr dirty="0" sz="2350" spc="-5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Expert</a:t>
            </a:r>
            <a:r>
              <a:rPr dirty="0" sz="2350" spc="-4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Working</a:t>
            </a:r>
            <a:r>
              <a:rPr dirty="0" sz="2350" spc="-5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Group</a:t>
            </a:r>
            <a:r>
              <a:rPr dirty="0" sz="2350" spc="-4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would</a:t>
            </a:r>
            <a:r>
              <a:rPr dirty="0" sz="2350" spc="-5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like</a:t>
            </a:r>
            <a:r>
              <a:rPr dirty="0" sz="2350" spc="-6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to</a:t>
            </a:r>
            <a:r>
              <a:rPr dirty="0" sz="2350" spc="-5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thank</a:t>
            </a:r>
            <a:r>
              <a:rPr dirty="0" sz="2350" spc="-5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our</a:t>
            </a:r>
            <a:r>
              <a:rPr dirty="0" sz="2350" spc="-15" b="1">
                <a:latin typeface="Candara"/>
                <a:cs typeface="Candara"/>
              </a:rPr>
              <a:t> </a:t>
            </a:r>
            <a:r>
              <a:rPr dirty="0" sz="2350" spc="-10" b="1">
                <a:latin typeface="Candara"/>
                <a:cs typeface="Candara"/>
              </a:rPr>
              <a:t>academic stakeholder</a:t>
            </a:r>
            <a:r>
              <a:rPr dirty="0" sz="2350" spc="-45" b="1">
                <a:latin typeface="Candara"/>
                <a:cs typeface="Candara"/>
              </a:rPr>
              <a:t> </a:t>
            </a:r>
            <a:r>
              <a:rPr dirty="0" sz="2350" spc="-10" b="1">
                <a:latin typeface="Candara"/>
                <a:cs typeface="Candara"/>
              </a:rPr>
              <a:t>representatives</a:t>
            </a:r>
            <a:r>
              <a:rPr dirty="0" sz="2350" spc="-4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for</a:t>
            </a:r>
            <a:r>
              <a:rPr dirty="0" sz="2350" spc="-5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their</a:t>
            </a:r>
            <a:r>
              <a:rPr dirty="0" sz="2350" spc="-5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time</a:t>
            </a:r>
            <a:r>
              <a:rPr dirty="0" sz="2350" spc="-5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and</a:t>
            </a:r>
            <a:r>
              <a:rPr dirty="0" sz="2350" spc="-6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thoughtful</a:t>
            </a:r>
            <a:r>
              <a:rPr dirty="0" sz="2350" spc="-55" b="1">
                <a:latin typeface="Candara"/>
                <a:cs typeface="Candara"/>
              </a:rPr>
              <a:t> </a:t>
            </a:r>
            <a:r>
              <a:rPr dirty="0" sz="2350" spc="-10" b="1">
                <a:latin typeface="Candara"/>
                <a:cs typeface="Candara"/>
              </a:rPr>
              <a:t>consideration</a:t>
            </a:r>
            <a:r>
              <a:rPr dirty="0" sz="2350" spc="-4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of</a:t>
            </a:r>
            <a:r>
              <a:rPr dirty="0" sz="2350" spc="-45" b="1">
                <a:latin typeface="Candara"/>
                <a:cs typeface="Candara"/>
              </a:rPr>
              <a:t> </a:t>
            </a:r>
            <a:r>
              <a:rPr dirty="0" sz="2350" spc="-25" b="1">
                <a:latin typeface="Candara"/>
                <a:cs typeface="Candara"/>
              </a:rPr>
              <a:t>the</a:t>
            </a:r>
            <a:endParaRPr sz="2350">
              <a:latin typeface="Candara"/>
              <a:cs typeface="Candara"/>
            </a:endParaRPr>
          </a:p>
          <a:p>
            <a:pPr marL="268605">
              <a:lnSpc>
                <a:spcPts val="2720"/>
              </a:lnSpc>
              <a:tabLst>
                <a:tab pos="2359660" algn="l"/>
              </a:tabLst>
            </a:pPr>
            <a:r>
              <a:rPr dirty="0" sz="2350" b="1">
                <a:latin typeface="Candara"/>
                <a:cs typeface="Candara"/>
              </a:rPr>
              <a:t>draft</a:t>
            </a:r>
            <a:r>
              <a:rPr dirty="0" sz="2350" spc="-60" b="1">
                <a:latin typeface="Candara"/>
                <a:cs typeface="Candara"/>
              </a:rPr>
              <a:t> </a:t>
            </a:r>
            <a:r>
              <a:rPr dirty="0" sz="2350" spc="-10" b="1">
                <a:latin typeface="Candara"/>
                <a:cs typeface="Candara"/>
              </a:rPr>
              <a:t>guideline.</a:t>
            </a:r>
            <a:r>
              <a:rPr dirty="0" sz="2350" b="1">
                <a:latin typeface="Candara"/>
                <a:cs typeface="Candara"/>
              </a:rPr>
              <a:t>	They</a:t>
            </a:r>
            <a:r>
              <a:rPr dirty="0" sz="2350" spc="-6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were</a:t>
            </a:r>
            <a:r>
              <a:rPr dirty="0" sz="2350" spc="-7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invaluable</a:t>
            </a:r>
            <a:r>
              <a:rPr dirty="0" sz="2350" spc="-7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in</a:t>
            </a:r>
            <a:r>
              <a:rPr dirty="0" sz="2350" spc="-7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providing</a:t>
            </a:r>
            <a:r>
              <a:rPr dirty="0" sz="2350" spc="-6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their</a:t>
            </a:r>
            <a:r>
              <a:rPr dirty="0" sz="2350" spc="-7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expertise</a:t>
            </a:r>
            <a:r>
              <a:rPr dirty="0" sz="2350" spc="-6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in</a:t>
            </a:r>
            <a:r>
              <a:rPr dirty="0" sz="2350" spc="-75" b="1">
                <a:latin typeface="Candara"/>
                <a:cs typeface="Candara"/>
              </a:rPr>
              <a:t> </a:t>
            </a:r>
            <a:r>
              <a:rPr dirty="0" sz="2350" spc="-25" b="1">
                <a:latin typeface="Candara"/>
                <a:cs typeface="Candara"/>
              </a:rPr>
              <a:t>the</a:t>
            </a:r>
            <a:endParaRPr sz="2350">
              <a:latin typeface="Candara"/>
              <a:cs typeface="Candara"/>
            </a:endParaRPr>
          </a:p>
          <a:p>
            <a:pPr marL="268605">
              <a:lnSpc>
                <a:spcPts val="2815"/>
              </a:lnSpc>
            </a:pPr>
            <a:r>
              <a:rPr dirty="0" sz="2350" b="1">
                <a:latin typeface="Candara"/>
                <a:cs typeface="Candara"/>
              </a:rPr>
              <a:t>running</a:t>
            </a:r>
            <a:r>
              <a:rPr dirty="0" sz="2350" spc="-55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of</a:t>
            </a:r>
            <a:r>
              <a:rPr dirty="0" sz="2350" spc="-60" b="1">
                <a:latin typeface="Candara"/>
                <a:cs typeface="Candara"/>
              </a:rPr>
              <a:t> </a:t>
            </a:r>
            <a:r>
              <a:rPr dirty="0" sz="2350" b="1">
                <a:latin typeface="Candara"/>
                <a:cs typeface="Candara"/>
              </a:rPr>
              <a:t>clinical</a:t>
            </a:r>
            <a:r>
              <a:rPr dirty="0" sz="2350" spc="-50" b="1">
                <a:latin typeface="Candara"/>
                <a:cs typeface="Candara"/>
              </a:rPr>
              <a:t> </a:t>
            </a:r>
            <a:r>
              <a:rPr dirty="0" sz="2350" spc="-10" b="1">
                <a:latin typeface="Candara"/>
                <a:cs typeface="Candara"/>
              </a:rPr>
              <a:t>trials.</a:t>
            </a:r>
            <a:endParaRPr sz="235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8571" rIns="0" bIns="0" rtlCol="0" vert="horz">
            <a:spAutoFit/>
          </a:bodyPr>
          <a:lstStyle/>
          <a:p>
            <a:pPr marL="236854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REFERENCES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39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175105" y="1481328"/>
            <a:ext cx="6308090" cy="160274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267970" indent="-255270">
              <a:lnSpc>
                <a:spcPct val="100000"/>
              </a:lnSpc>
              <a:spcBef>
                <a:spcPts val="450"/>
              </a:spcBef>
              <a:buClr>
                <a:srgbClr val="0092D0"/>
              </a:buClr>
              <a:buSzPct val="118750"/>
              <a:buFont typeface="Candara"/>
              <a:buChar char="•"/>
              <a:tabLst>
                <a:tab pos="267970" algn="l"/>
              </a:tabLst>
            </a:pPr>
            <a:r>
              <a:rPr dirty="0" sz="2400" b="1">
                <a:latin typeface="Candara"/>
                <a:cs typeface="Candara"/>
              </a:rPr>
              <a:t>ICH</a:t>
            </a:r>
            <a:r>
              <a:rPr dirty="0" sz="2400" spc="-1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E6</a:t>
            </a:r>
            <a:r>
              <a:rPr dirty="0" sz="2400" spc="-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(R3)</a:t>
            </a:r>
            <a:r>
              <a:rPr dirty="0" sz="2400" spc="-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– Draft</a:t>
            </a:r>
            <a:r>
              <a:rPr dirty="0" sz="2400" spc="-1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Principles</a:t>
            </a:r>
            <a:r>
              <a:rPr dirty="0" sz="2400" spc="2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and</a:t>
            </a:r>
            <a:r>
              <a:rPr dirty="0" sz="2400" spc="-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Annex</a:t>
            </a:r>
            <a:r>
              <a:rPr dirty="0" sz="2400" spc="10" b="1">
                <a:latin typeface="Candara"/>
                <a:cs typeface="Candara"/>
              </a:rPr>
              <a:t> </a:t>
            </a:r>
            <a:r>
              <a:rPr dirty="0" sz="2400" spc="-50" b="1">
                <a:latin typeface="Candara"/>
                <a:cs typeface="Candara"/>
              </a:rPr>
              <a:t>1</a:t>
            </a:r>
            <a:endParaRPr sz="2400">
              <a:latin typeface="Candara"/>
              <a:cs typeface="Candara"/>
            </a:endParaRPr>
          </a:p>
          <a:p>
            <a:pPr marL="267970" indent="-255270">
              <a:lnSpc>
                <a:spcPct val="100000"/>
              </a:lnSpc>
              <a:spcBef>
                <a:spcPts val="900"/>
              </a:spcBef>
              <a:buClr>
                <a:srgbClr val="0092D0"/>
              </a:buClr>
              <a:buSzPct val="118750"/>
              <a:buFont typeface="Candara"/>
              <a:buChar char="•"/>
              <a:tabLst>
                <a:tab pos="267970" algn="l"/>
              </a:tabLst>
            </a:pPr>
            <a:r>
              <a:rPr dirty="0" u="sng" sz="24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ICH</a:t>
            </a:r>
            <a:r>
              <a:rPr dirty="0" u="sng" sz="2400" spc="-1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E6</a:t>
            </a:r>
            <a:r>
              <a:rPr dirty="0" u="sng" sz="2400" spc="-5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400" spc="-2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(R2)</a:t>
            </a:r>
            <a:endParaRPr sz="2400">
              <a:latin typeface="Candara"/>
              <a:cs typeface="Candara"/>
            </a:endParaRPr>
          </a:p>
          <a:p>
            <a:pPr marL="267970" indent="-255270">
              <a:lnSpc>
                <a:spcPct val="100000"/>
              </a:lnSpc>
              <a:spcBef>
                <a:spcPts val="900"/>
              </a:spcBef>
              <a:buClr>
                <a:srgbClr val="0092D0"/>
              </a:buClr>
              <a:buSzPct val="118750"/>
              <a:buFont typeface="Candara"/>
              <a:buChar char="•"/>
              <a:tabLst>
                <a:tab pos="267970" algn="l"/>
              </a:tabLst>
            </a:pPr>
            <a:r>
              <a:rPr dirty="0" u="sng" sz="24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ICH</a:t>
            </a:r>
            <a:r>
              <a:rPr dirty="0" u="sng" sz="2400" spc="-1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E6</a:t>
            </a:r>
            <a:r>
              <a:rPr dirty="0" u="sng" sz="2400" spc="-15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(R3)</a:t>
            </a:r>
            <a:r>
              <a:rPr dirty="0" u="sng" sz="2400" spc="-15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Public</a:t>
            </a:r>
            <a:r>
              <a:rPr dirty="0" u="sng" sz="2400" spc="5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Web Conference</a:t>
            </a:r>
            <a:r>
              <a:rPr dirty="0" u="sng" sz="2400" spc="10" b="1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–</a:t>
            </a:r>
            <a:r>
              <a:rPr dirty="0" sz="2400" spc="-10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May</a:t>
            </a:r>
            <a:r>
              <a:rPr dirty="0" sz="2400" spc="-5" b="1">
                <a:latin typeface="Candara"/>
                <a:cs typeface="Candara"/>
              </a:rPr>
              <a:t> </a:t>
            </a:r>
            <a:r>
              <a:rPr dirty="0" sz="2400" spc="-20" b="1">
                <a:latin typeface="Candara"/>
                <a:cs typeface="Candara"/>
              </a:rPr>
              <a:t>2021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01" y="1406728"/>
            <a:ext cx="1612265" cy="59880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750" spc="-10"/>
              <a:t>Contact</a:t>
            </a:r>
            <a:endParaRPr sz="375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39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647801" y="2304110"/>
            <a:ext cx="7830820" cy="14541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67970" indent="-255270">
              <a:lnSpc>
                <a:spcPct val="100000"/>
              </a:lnSpc>
              <a:spcBef>
                <a:spcPts val="90"/>
              </a:spcBef>
              <a:buClr>
                <a:srgbClr val="0092D0"/>
              </a:buClr>
              <a:buSzPct val="119148"/>
              <a:buFont typeface="Arial"/>
              <a:buChar char="•"/>
              <a:tabLst>
                <a:tab pos="267970" algn="l"/>
              </a:tabLst>
            </a:pPr>
            <a:r>
              <a:rPr dirty="0" sz="2350" b="1">
                <a:latin typeface="Arial"/>
                <a:cs typeface="Arial"/>
              </a:rPr>
              <a:t>For</a:t>
            </a:r>
            <a:r>
              <a:rPr dirty="0" sz="2350" spc="-80" b="1">
                <a:latin typeface="Arial"/>
                <a:cs typeface="Arial"/>
              </a:rPr>
              <a:t> </a:t>
            </a:r>
            <a:r>
              <a:rPr dirty="0" sz="2350" b="1">
                <a:latin typeface="Arial"/>
                <a:cs typeface="Arial"/>
              </a:rPr>
              <a:t>any</a:t>
            </a:r>
            <a:r>
              <a:rPr dirty="0" sz="2350" spc="-85" b="1">
                <a:latin typeface="Arial"/>
                <a:cs typeface="Arial"/>
              </a:rPr>
              <a:t> </a:t>
            </a:r>
            <a:r>
              <a:rPr dirty="0" sz="2350" b="1">
                <a:latin typeface="Arial"/>
                <a:cs typeface="Arial"/>
              </a:rPr>
              <a:t>questions</a:t>
            </a:r>
            <a:r>
              <a:rPr dirty="0" sz="2350" spc="-45" b="1">
                <a:latin typeface="Arial"/>
                <a:cs typeface="Arial"/>
              </a:rPr>
              <a:t> </a:t>
            </a:r>
            <a:r>
              <a:rPr dirty="0" sz="2350" b="1">
                <a:latin typeface="Arial"/>
                <a:cs typeface="Arial"/>
              </a:rPr>
              <a:t>please</a:t>
            </a:r>
            <a:r>
              <a:rPr dirty="0" sz="2350" spc="-80" b="1">
                <a:latin typeface="Arial"/>
                <a:cs typeface="Arial"/>
              </a:rPr>
              <a:t> </a:t>
            </a:r>
            <a:r>
              <a:rPr dirty="0" sz="2350" b="1">
                <a:latin typeface="Arial"/>
                <a:cs typeface="Arial"/>
              </a:rPr>
              <a:t>contact</a:t>
            </a:r>
            <a:r>
              <a:rPr dirty="0" sz="2350" spc="-70" b="1">
                <a:latin typeface="Arial"/>
                <a:cs typeface="Arial"/>
              </a:rPr>
              <a:t> </a:t>
            </a:r>
            <a:r>
              <a:rPr dirty="0" sz="2350" b="1">
                <a:latin typeface="Arial"/>
                <a:cs typeface="Arial"/>
              </a:rPr>
              <a:t>the</a:t>
            </a:r>
            <a:r>
              <a:rPr dirty="0" sz="2350" spc="-85" b="1">
                <a:latin typeface="Arial"/>
                <a:cs typeface="Arial"/>
              </a:rPr>
              <a:t> </a:t>
            </a:r>
            <a:r>
              <a:rPr dirty="0" sz="2350" b="1">
                <a:latin typeface="Arial"/>
                <a:cs typeface="Arial"/>
              </a:rPr>
              <a:t>ICH</a:t>
            </a:r>
            <a:r>
              <a:rPr dirty="0" sz="2350" spc="-100" b="1">
                <a:latin typeface="Arial"/>
                <a:cs typeface="Arial"/>
              </a:rPr>
              <a:t> </a:t>
            </a:r>
            <a:r>
              <a:rPr dirty="0" sz="2350" spc="-10" b="1">
                <a:latin typeface="Arial"/>
                <a:cs typeface="Arial"/>
              </a:rPr>
              <a:t>Secretariat:</a:t>
            </a:r>
            <a:endParaRPr sz="2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 marL="4608195">
              <a:lnSpc>
                <a:spcPct val="100000"/>
              </a:lnSpc>
              <a:spcBef>
                <a:spcPts val="2055"/>
              </a:spcBef>
            </a:pPr>
            <a:r>
              <a:rPr dirty="0" sz="2350" spc="-10" b="1">
                <a:solidFill>
                  <a:srgbClr val="0000FF"/>
                </a:solidFill>
                <a:latin typeface="Arial"/>
                <a:cs typeface="Arial"/>
                <a:hlinkClick r:id="rId2"/>
              </a:rPr>
              <a:t>admin@ich.org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705335" y="6439611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666666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" y="1685544"/>
            <a:ext cx="11619230" cy="4221480"/>
            <a:chOff x="9144" y="1685544"/>
            <a:chExt cx="11619230" cy="42214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" y="2080323"/>
              <a:ext cx="7002780" cy="361632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215" y="2275331"/>
              <a:ext cx="6432804" cy="304647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7227" y="1685544"/>
              <a:ext cx="4850891" cy="422148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61632" y="1778508"/>
              <a:ext cx="4655820" cy="40386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99764" y="343661"/>
            <a:ext cx="711263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latin typeface="Calibri"/>
                <a:cs typeface="Calibri"/>
              </a:rPr>
              <a:t>Background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to</a:t>
            </a:r>
            <a:r>
              <a:rPr dirty="0" sz="4000" spc="-11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E6(R3)</a:t>
            </a:r>
            <a:r>
              <a:rPr dirty="0" sz="4000" spc="-114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Renovation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041895" y="6194247"/>
            <a:ext cx="406844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https://ctti-clinicaltrials.org/our-work/quality/informing-ich-</a:t>
            </a:r>
            <a:r>
              <a:rPr dirty="0" sz="1200" spc="-25">
                <a:latin typeface="Arial"/>
                <a:cs typeface="Arial"/>
              </a:rPr>
              <a:t>e6-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latin typeface="Arial"/>
                <a:cs typeface="Arial"/>
              </a:rPr>
              <a:t>renovation/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0062" rIns="0" bIns="0" rtlCol="0" vert="horz">
            <a:spAutoFit/>
          </a:bodyPr>
          <a:lstStyle/>
          <a:p>
            <a:pPr marL="18669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Gap</a:t>
            </a:r>
            <a:r>
              <a:rPr dirty="0" sz="4000" spc="-70"/>
              <a:t> </a:t>
            </a:r>
            <a:r>
              <a:rPr dirty="0" sz="4000" spc="-10"/>
              <a:t>Analysis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043127" y="1443990"/>
            <a:ext cx="8949690" cy="4558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0092D0"/>
                </a:solidFill>
                <a:latin typeface="Candara"/>
                <a:cs typeface="Candara"/>
              </a:rPr>
              <a:t>Purpose</a:t>
            </a:r>
            <a:r>
              <a:rPr dirty="0" sz="2800">
                <a:solidFill>
                  <a:srgbClr val="0092D0"/>
                </a:solidFill>
                <a:latin typeface="Candara"/>
                <a:cs typeface="Candara"/>
              </a:rPr>
              <a:t>:</a:t>
            </a:r>
            <a:r>
              <a:rPr dirty="0" sz="2800" spc="-45">
                <a:solidFill>
                  <a:srgbClr val="0092D0"/>
                </a:solidFill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To</a:t>
            </a:r>
            <a:r>
              <a:rPr dirty="0" sz="2400" spc="-3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help</a:t>
            </a:r>
            <a:r>
              <a:rPr dirty="0" sz="2400" spc="-3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inform</a:t>
            </a:r>
            <a:r>
              <a:rPr dirty="0" sz="2400" spc="-3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where</a:t>
            </a:r>
            <a:r>
              <a:rPr dirty="0" sz="2400" spc="-3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modifications</a:t>
            </a:r>
            <a:r>
              <a:rPr dirty="0" sz="2400" spc="-4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were</a:t>
            </a:r>
            <a:r>
              <a:rPr dirty="0" sz="2400" spc="-25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needed.</a:t>
            </a:r>
            <a:endParaRPr sz="2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Candara"/>
              <a:cs typeface="Candara"/>
            </a:endParaRPr>
          </a:p>
          <a:p>
            <a:pPr marL="38100">
              <a:lnSpc>
                <a:spcPct val="100000"/>
              </a:lnSpc>
            </a:pPr>
            <a:r>
              <a:rPr dirty="0" sz="2800" spc="-10" b="1">
                <a:solidFill>
                  <a:srgbClr val="0092D0"/>
                </a:solidFill>
                <a:latin typeface="Candara"/>
                <a:cs typeface="Candara"/>
              </a:rPr>
              <a:t>Stakeholder</a:t>
            </a:r>
            <a:r>
              <a:rPr dirty="0" sz="2800" spc="-85" b="1">
                <a:solidFill>
                  <a:srgbClr val="0092D0"/>
                </a:solidFill>
                <a:latin typeface="Candara"/>
                <a:cs typeface="Candara"/>
              </a:rPr>
              <a:t> </a:t>
            </a:r>
            <a:r>
              <a:rPr dirty="0" sz="2800" b="1">
                <a:solidFill>
                  <a:srgbClr val="0092D0"/>
                </a:solidFill>
                <a:latin typeface="Candara"/>
                <a:cs typeface="Candara"/>
              </a:rPr>
              <a:t>Comment</a:t>
            </a:r>
            <a:r>
              <a:rPr dirty="0" sz="2800" spc="-90" b="1">
                <a:solidFill>
                  <a:srgbClr val="0092D0"/>
                </a:solidFill>
                <a:latin typeface="Candara"/>
                <a:cs typeface="Candara"/>
              </a:rPr>
              <a:t> </a:t>
            </a:r>
            <a:r>
              <a:rPr dirty="0" sz="2800" spc="-10" b="1">
                <a:solidFill>
                  <a:srgbClr val="0092D0"/>
                </a:solidFill>
                <a:latin typeface="Candara"/>
                <a:cs typeface="Candara"/>
              </a:rPr>
              <a:t>Analysis</a:t>
            </a:r>
            <a:endParaRPr sz="2800">
              <a:latin typeface="Candara"/>
              <a:cs typeface="Candara"/>
            </a:endParaRPr>
          </a:p>
          <a:p>
            <a:pPr marL="229235" indent="-191135">
              <a:lnSpc>
                <a:spcPct val="100000"/>
              </a:lnSpc>
              <a:spcBef>
                <a:spcPts val="540"/>
              </a:spcBef>
              <a:buClr>
                <a:srgbClr val="0092D0"/>
              </a:buClr>
              <a:buSzPct val="120000"/>
              <a:buFont typeface="Arial"/>
              <a:buChar char="•"/>
              <a:tabLst>
                <a:tab pos="229235" algn="l"/>
              </a:tabLst>
            </a:pPr>
            <a:r>
              <a:rPr dirty="0" sz="2000">
                <a:latin typeface="Candara"/>
                <a:cs typeface="Candara"/>
              </a:rPr>
              <a:t>Academic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Responses</a:t>
            </a:r>
            <a:endParaRPr sz="2000">
              <a:latin typeface="Candara"/>
              <a:cs typeface="Candara"/>
            </a:endParaRPr>
          </a:p>
          <a:p>
            <a:pPr lvl="1" marL="543560" indent="-187325">
              <a:lnSpc>
                <a:spcPct val="100000"/>
              </a:lnSpc>
              <a:spcBef>
                <a:spcPts val="439"/>
              </a:spcBef>
              <a:buFont typeface="Arial"/>
              <a:buChar char="•"/>
              <a:tabLst>
                <a:tab pos="543560" algn="l"/>
              </a:tabLst>
            </a:pPr>
            <a:r>
              <a:rPr dirty="0" sz="1800">
                <a:latin typeface="Candara"/>
                <a:cs typeface="Candara"/>
              </a:rPr>
              <a:t>Open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letter to</a:t>
            </a:r>
            <a:r>
              <a:rPr dirty="0" sz="1800" spc="-5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EMA &amp; </a:t>
            </a:r>
            <a:r>
              <a:rPr dirty="0" sz="1800" spc="-25">
                <a:latin typeface="Candara"/>
                <a:cs typeface="Candara"/>
              </a:rPr>
              <a:t>ICH</a:t>
            </a:r>
            <a:endParaRPr sz="1800">
              <a:latin typeface="Candara"/>
              <a:cs typeface="Candara"/>
            </a:endParaRPr>
          </a:p>
          <a:p>
            <a:pPr lvl="1" marL="543560" indent="-18732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543560" algn="l"/>
              </a:tabLst>
            </a:pPr>
            <a:r>
              <a:rPr dirty="0" sz="1800">
                <a:latin typeface="Candara"/>
                <a:cs typeface="Candara"/>
              </a:rPr>
              <a:t>Published</a:t>
            </a:r>
            <a:r>
              <a:rPr dirty="0" sz="1800" spc="-40">
                <a:latin typeface="Candara"/>
                <a:cs typeface="Candara"/>
              </a:rPr>
              <a:t> </a:t>
            </a:r>
            <a:r>
              <a:rPr dirty="0" sz="1800" spc="-10">
                <a:latin typeface="Candara"/>
                <a:cs typeface="Candara"/>
              </a:rPr>
              <a:t>articles</a:t>
            </a:r>
            <a:endParaRPr sz="1800">
              <a:latin typeface="Candara"/>
              <a:cs typeface="Candara"/>
            </a:endParaRPr>
          </a:p>
          <a:p>
            <a:pPr marL="229235" indent="-191135">
              <a:lnSpc>
                <a:spcPct val="100000"/>
              </a:lnSpc>
              <a:spcBef>
                <a:spcPts val="470"/>
              </a:spcBef>
              <a:buClr>
                <a:srgbClr val="0092D0"/>
              </a:buClr>
              <a:buSzPct val="120000"/>
              <a:buFont typeface="Arial"/>
              <a:buChar char="•"/>
              <a:tabLst>
                <a:tab pos="229235" algn="l"/>
              </a:tabLst>
            </a:pPr>
            <a:r>
              <a:rPr dirty="0" sz="2000">
                <a:latin typeface="Candara"/>
                <a:cs typeface="Candara"/>
              </a:rPr>
              <a:t>Responses</a:t>
            </a:r>
            <a:r>
              <a:rPr dirty="0" sz="2000" spc="-4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to</a:t>
            </a:r>
            <a:r>
              <a:rPr dirty="0" sz="2000" spc="-4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Clinical Trials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Transformation</a:t>
            </a:r>
            <a:r>
              <a:rPr dirty="0" sz="2000" spc="-3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Initiative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(CTTI)</a:t>
            </a:r>
            <a:r>
              <a:rPr dirty="0" sz="2000" spc="-6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survey,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and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interviews</a:t>
            </a:r>
            <a:endParaRPr sz="2000">
              <a:latin typeface="Candara"/>
              <a:cs typeface="Candara"/>
            </a:endParaRPr>
          </a:p>
          <a:p>
            <a:pPr marL="22987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Candara"/>
                <a:cs typeface="Candara"/>
              </a:rPr>
              <a:t>on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“Informing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Renovations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to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the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ICH</a:t>
            </a:r>
            <a:r>
              <a:rPr dirty="0" sz="2000" spc="-2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E6”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Project</a:t>
            </a:r>
            <a:endParaRPr sz="2000">
              <a:latin typeface="Candara"/>
              <a:cs typeface="Candara"/>
            </a:endParaRPr>
          </a:p>
          <a:p>
            <a:pPr marL="229235" indent="-191135">
              <a:lnSpc>
                <a:spcPct val="100000"/>
              </a:lnSpc>
              <a:spcBef>
                <a:spcPts val="480"/>
              </a:spcBef>
              <a:buClr>
                <a:srgbClr val="0092D0"/>
              </a:buClr>
              <a:buSzPct val="120000"/>
              <a:buFont typeface="Arial"/>
              <a:buChar char="•"/>
              <a:tabLst>
                <a:tab pos="229235" algn="l"/>
              </a:tabLst>
            </a:pPr>
            <a:r>
              <a:rPr dirty="0" sz="2000">
                <a:latin typeface="Candara"/>
                <a:cs typeface="Candara"/>
              </a:rPr>
              <a:t>Inputs</a:t>
            </a:r>
            <a:r>
              <a:rPr dirty="0" sz="2000" spc="-1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from</a:t>
            </a:r>
            <a:r>
              <a:rPr dirty="0" sz="2000" spc="-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regional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public</a:t>
            </a:r>
            <a:r>
              <a:rPr dirty="0" sz="2000" spc="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engagement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92D0"/>
              </a:buClr>
              <a:buFont typeface="Arial"/>
              <a:buChar char="•"/>
            </a:pPr>
            <a:endParaRPr sz="2850">
              <a:latin typeface="Candara"/>
              <a:cs typeface="Candara"/>
            </a:endParaRPr>
          </a:p>
          <a:p>
            <a:pPr marL="38100">
              <a:lnSpc>
                <a:spcPct val="100000"/>
              </a:lnSpc>
            </a:pPr>
            <a:r>
              <a:rPr dirty="0" sz="2800" b="1">
                <a:solidFill>
                  <a:srgbClr val="0092D0"/>
                </a:solidFill>
                <a:latin typeface="Candara"/>
                <a:cs typeface="Candara"/>
              </a:rPr>
              <a:t>ICH</a:t>
            </a:r>
            <a:r>
              <a:rPr dirty="0" sz="2800" spc="-90" b="1">
                <a:solidFill>
                  <a:srgbClr val="0092D0"/>
                </a:solidFill>
                <a:latin typeface="Candara"/>
                <a:cs typeface="Candara"/>
              </a:rPr>
              <a:t> </a:t>
            </a:r>
            <a:r>
              <a:rPr dirty="0" sz="2800" b="1">
                <a:solidFill>
                  <a:srgbClr val="0092D0"/>
                </a:solidFill>
                <a:latin typeface="Candara"/>
                <a:cs typeface="Candara"/>
              </a:rPr>
              <a:t>Guideline</a:t>
            </a:r>
            <a:r>
              <a:rPr dirty="0" sz="2800" spc="-55" b="1">
                <a:solidFill>
                  <a:srgbClr val="0092D0"/>
                </a:solidFill>
                <a:latin typeface="Candara"/>
                <a:cs typeface="Candara"/>
              </a:rPr>
              <a:t> </a:t>
            </a:r>
            <a:r>
              <a:rPr dirty="0" sz="2800" spc="-10" b="1">
                <a:solidFill>
                  <a:srgbClr val="0092D0"/>
                </a:solidFill>
                <a:latin typeface="Candara"/>
                <a:cs typeface="Candara"/>
              </a:rPr>
              <a:t>Analysis</a:t>
            </a:r>
            <a:endParaRPr sz="2800">
              <a:latin typeface="Candara"/>
              <a:cs typeface="Candara"/>
            </a:endParaRPr>
          </a:p>
          <a:p>
            <a:pPr marL="229235" indent="-191135">
              <a:lnSpc>
                <a:spcPct val="100000"/>
              </a:lnSpc>
              <a:spcBef>
                <a:spcPts val="535"/>
              </a:spcBef>
              <a:buClr>
                <a:srgbClr val="0092D0"/>
              </a:buClr>
              <a:buSzPct val="120000"/>
              <a:buFont typeface="Arial"/>
              <a:buChar char="•"/>
              <a:tabLst>
                <a:tab pos="229235" algn="l"/>
              </a:tabLst>
            </a:pPr>
            <a:r>
              <a:rPr dirty="0" sz="2000">
                <a:latin typeface="Candara"/>
                <a:cs typeface="Candara"/>
              </a:rPr>
              <a:t>Relevant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ICH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 spc="-10">
                <a:latin typeface="Candara"/>
                <a:cs typeface="Candara"/>
              </a:rPr>
              <a:t>guidelines</a:t>
            </a:r>
            <a:endParaRPr sz="20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3621" y="81153"/>
            <a:ext cx="7138034" cy="1201420"/>
          </a:xfrm>
          <a:prstGeom prst="rect"/>
        </p:spPr>
        <p:txBody>
          <a:bodyPr wrap="square" lIns="0" tIns="66675" rIns="0" bIns="0" rtlCol="0" vert="horz">
            <a:spAutoFit/>
          </a:bodyPr>
          <a:lstStyle/>
          <a:p>
            <a:pPr marL="12700" marR="5080">
              <a:lnSpc>
                <a:spcPts val="4460"/>
              </a:lnSpc>
              <a:spcBef>
                <a:spcPts val="525"/>
              </a:spcBef>
            </a:pPr>
            <a:r>
              <a:rPr dirty="0" sz="4000"/>
              <a:t>Initial</a:t>
            </a:r>
            <a:r>
              <a:rPr dirty="0" sz="4000" spc="-140"/>
              <a:t> </a:t>
            </a:r>
            <a:r>
              <a:rPr dirty="0" sz="4000"/>
              <a:t>Takeaways</a:t>
            </a:r>
            <a:r>
              <a:rPr dirty="0" sz="4000" spc="-145"/>
              <a:t> </a:t>
            </a:r>
            <a:r>
              <a:rPr dirty="0" sz="4000"/>
              <a:t>from</a:t>
            </a:r>
            <a:r>
              <a:rPr dirty="0" sz="4000" spc="-130"/>
              <a:t> </a:t>
            </a:r>
            <a:r>
              <a:rPr dirty="0" sz="4000" spc="-10"/>
              <a:t>Feedback </a:t>
            </a:r>
            <a:r>
              <a:rPr dirty="0" sz="4000"/>
              <a:t>and</a:t>
            </a:r>
            <a:r>
              <a:rPr dirty="0" sz="4000" spc="-110"/>
              <a:t> </a:t>
            </a:r>
            <a:r>
              <a:rPr dirty="0" sz="4000"/>
              <a:t>Comments</a:t>
            </a:r>
            <a:r>
              <a:rPr dirty="0" sz="4000" spc="-70"/>
              <a:t> </a:t>
            </a:r>
            <a:r>
              <a:rPr dirty="0" sz="4000"/>
              <a:t>on</a:t>
            </a:r>
            <a:r>
              <a:rPr dirty="0" sz="4000" spc="-100"/>
              <a:t> </a:t>
            </a:r>
            <a:r>
              <a:rPr dirty="0" sz="4000"/>
              <a:t>ICH</a:t>
            </a:r>
            <a:r>
              <a:rPr dirty="0" sz="4000" spc="-105"/>
              <a:t> </a:t>
            </a:r>
            <a:r>
              <a:rPr dirty="0" sz="4000" spc="-10"/>
              <a:t>E6(R2)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756615" y="1586229"/>
            <a:ext cx="10451465" cy="418084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262255" marR="442595" indent="-250190">
              <a:lnSpc>
                <a:spcPct val="100499"/>
              </a:lnSpc>
              <a:spcBef>
                <a:spcPts val="85"/>
              </a:spcBef>
              <a:buClr>
                <a:srgbClr val="0092D0"/>
              </a:buClr>
              <a:buSzPct val="118750"/>
              <a:buFont typeface="Arial"/>
              <a:buChar char="•"/>
              <a:tabLst>
                <a:tab pos="262255" algn="l"/>
              </a:tabLst>
            </a:pPr>
            <a:r>
              <a:rPr dirty="0" sz="2400">
                <a:latin typeface="Candara"/>
                <a:cs typeface="Candara"/>
              </a:rPr>
              <a:t>Although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E6 is intended</a:t>
            </a:r>
            <a:r>
              <a:rPr dirty="0" sz="2400" spc="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for clinical</a:t>
            </a:r>
            <a:r>
              <a:rPr dirty="0" sz="2400" spc="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trials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to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support registration/approval</a:t>
            </a:r>
            <a:r>
              <a:rPr dirty="0" sz="2400" spc="-20">
                <a:latin typeface="Candara"/>
                <a:cs typeface="Candara"/>
              </a:rPr>
              <a:t> </a:t>
            </a:r>
            <a:r>
              <a:rPr dirty="0" sz="2400" spc="-25">
                <a:latin typeface="Candara"/>
                <a:cs typeface="Candara"/>
              </a:rPr>
              <a:t>of </a:t>
            </a:r>
            <a:r>
              <a:rPr dirty="0" sz="2400">
                <a:latin typeface="Candara"/>
                <a:cs typeface="Candara"/>
              </a:rPr>
              <a:t>medicinal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products,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it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is also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widely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applied</a:t>
            </a:r>
            <a:r>
              <a:rPr dirty="0" sz="2400" spc="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to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other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types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of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clinical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trials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 spc="-25">
                <a:latin typeface="Candara"/>
                <a:cs typeface="Candara"/>
              </a:rPr>
              <a:t>of </a:t>
            </a:r>
            <a:r>
              <a:rPr dirty="0" sz="2400">
                <a:latin typeface="Candara"/>
                <a:cs typeface="Candara"/>
              </a:rPr>
              <a:t>medicinal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products.</a:t>
            </a:r>
            <a:endParaRPr sz="2400">
              <a:latin typeface="Candara"/>
              <a:cs typeface="Candara"/>
            </a:endParaRPr>
          </a:p>
          <a:p>
            <a:pPr>
              <a:lnSpc>
                <a:spcPct val="100000"/>
              </a:lnSpc>
              <a:buClr>
                <a:srgbClr val="0092D0"/>
              </a:buClr>
              <a:buFont typeface="Arial"/>
              <a:buChar char="•"/>
            </a:pPr>
            <a:endParaRPr sz="2750">
              <a:latin typeface="Candara"/>
              <a:cs typeface="Candara"/>
            </a:endParaRPr>
          </a:p>
          <a:p>
            <a:pPr marL="262255" indent="-249554">
              <a:lnSpc>
                <a:spcPct val="100000"/>
              </a:lnSpc>
              <a:buClr>
                <a:srgbClr val="0092D0"/>
              </a:buClr>
              <a:buSzPct val="118750"/>
              <a:buFont typeface="Arial"/>
              <a:buChar char="•"/>
              <a:tabLst>
                <a:tab pos="262255" algn="l"/>
              </a:tabLst>
            </a:pPr>
            <a:r>
              <a:rPr dirty="0" sz="2400">
                <a:latin typeface="Candara"/>
                <a:cs typeface="Candara"/>
              </a:rPr>
              <a:t>Concerns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that the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current</a:t>
            </a:r>
            <a:r>
              <a:rPr dirty="0" sz="2400" spc="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guidance</a:t>
            </a:r>
            <a:r>
              <a:rPr dirty="0" sz="2400" spc="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has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 </a:t>
            </a:r>
            <a:r>
              <a:rPr dirty="0" sz="2400" spc="-10">
                <a:latin typeface="Candara"/>
                <a:cs typeface="Candara"/>
              </a:rPr>
              <a:t>“one-</a:t>
            </a:r>
            <a:r>
              <a:rPr dirty="0" sz="2400">
                <a:latin typeface="Candara"/>
                <a:cs typeface="Candara"/>
              </a:rPr>
              <a:t>size-fits-all”</a:t>
            </a:r>
            <a:r>
              <a:rPr dirty="0" sz="2400" spc="-3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approach to </a:t>
            </a:r>
            <a:r>
              <a:rPr dirty="0" sz="2400" spc="-10">
                <a:latin typeface="Candara"/>
                <a:cs typeface="Candara"/>
              </a:rPr>
              <a:t>clinical</a:t>
            </a:r>
            <a:endParaRPr sz="2400">
              <a:latin typeface="Candara"/>
              <a:cs typeface="Candara"/>
            </a:endParaRPr>
          </a:p>
          <a:p>
            <a:pPr marL="262255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latin typeface="Candara"/>
                <a:cs typeface="Candara"/>
              </a:rPr>
              <a:t>trials.</a:t>
            </a:r>
            <a:endParaRPr sz="2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ndara"/>
              <a:cs typeface="Candara"/>
            </a:endParaRPr>
          </a:p>
          <a:p>
            <a:pPr marL="262255" marR="5080" indent="-250190">
              <a:lnSpc>
                <a:spcPct val="100000"/>
              </a:lnSpc>
              <a:spcBef>
                <a:spcPts val="5"/>
              </a:spcBef>
              <a:buClr>
                <a:srgbClr val="0092D0"/>
              </a:buClr>
              <a:buSzPct val="118750"/>
              <a:buFont typeface="Arial"/>
              <a:buChar char="•"/>
              <a:tabLst>
                <a:tab pos="262255" algn="l"/>
              </a:tabLst>
            </a:pPr>
            <a:r>
              <a:rPr dirty="0" sz="2400">
                <a:latin typeface="Candara"/>
                <a:cs typeface="Candara"/>
              </a:rPr>
              <a:t>Concerns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about ability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of clinical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trials to meet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all GCP</a:t>
            </a:r>
            <a:r>
              <a:rPr dirty="0" sz="2400" spc="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requirements in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different </a:t>
            </a:r>
            <a:r>
              <a:rPr dirty="0" sz="2400">
                <a:latin typeface="Candara"/>
                <a:cs typeface="Candara"/>
              </a:rPr>
              <a:t>situations</a:t>
            </a:r>
            <a:r>
              <a:rPr dirty="0" sz="2400" spc="-3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(e.g., during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public</a:t>
            </a:r>
            <a:r>
              <a:rPr dirty="0" sz="2400" spc="2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health </a:t>
            </a:r>
            <a:r>
              <a:rPr dirty="0" sz="2400" spc="-10">
                <a:latin typeface="Candara"/>
                <a:cs typeface="Candara"/>
              </a:rPr>
              <a:t>emergencies).</a:t>
            </a:r>
            <a:endParaRPr sz="2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92D0"/>
              </a:buClr>
              <a:buFont typeface="Arial"/>
              <a:buChar char="•"/>
            </a:pPr>
            <a:endParaRPr sz="3300">
              <a:latin typeface="Candara"/>
              <a:cs typeface="Candara"/>
            </a:endParaRPr>
          </a:p>
          <a:p>
            <a:pPr marL="262255" indent="-249554">
              <a:lnSpc>
                <a:spcPct val="100000"/>
              </a:lnSpc>
              <a:buClr>
                <a:srgbClr val="0092D0"/>
              </a:buClr>
              <a:buSzPct val="118750"/>
              <a:buFont typeface="Arial"/>
              <a:buChar char="•"/>
              <a:tabLst>
                <a:tab pos="262255" algn="l"/>
              </a:tabLst>
            </a:pPr>
            <a:r>
              <a:rPr dirty="0" sz="2400">
                <a:latin typeface="Candara"/>
                <a:cs typeface="Candara"/>
              </a:rPr>
              <a:t>Concerns</a:t>
            </a:r>
            <a:r>
              <a:rPr dirty="0" sz="2400" spc="-2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that GCP</a:t>
            </a:r>
            <a:r>
              <a:rPr dirty="0" sz="2400" spc="-2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requirements were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being</a:t>
            </a:r>
            <a:r>
              <a:rPr dirty="0" sz="2400" spc="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applied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where</a:t>
            </a:r>
            <a:r>
              <a:rPr dirty="0" sz="2400" spc="2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it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is not </a:t>
            </a:r>
            <a:r>
              <a:rPr dirty="0" sz="2400" spc="-10">
                <a:latin typeface="Candara"/>
                <a:cs typeface="Candara"/>
              </a:rPr>
              <a:t>applicable.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1133" y="56768"/>
            <a:ext cx="6775450" cy="1201420"/>
          </a:xfrm>
          <a:prstGeom prst="rect"/>
        </p:spPr>
        <p:txBody>
          <a:bodyPr wrap="square" lIns="0" tIns="66675" rIns="0" bIns="0" rtlCol="0" vert="horz">
            <a:spAutoFit/>
          </a:bodyPr>
          <a:lstStyle/>
          <a:p>
            <a:pPr marL="12700" marR="5080">
              <a:lnSpc>
                <a:spcPts val="4460"/>
              </a:lnSpc>
              <a:spcBef>
                <a:spcPts val="525"/>
              </a:spcBef>
            </a:pPr>
            <a:r>
              <a:rPr dirty="0" sz="4000"/>
              <a:t>Highlighting</a:t>
            </a:r>
            <a:r>
              <a:rPr dirty="0" sz="4000" spc="-125"/>
              <a:t> </a:t>
            </a:r>
            <a:r>
              <a:rPr dirty="0" sz="4000"/>
              <a:t>the</a:t>
            </a:r>
            <a:r>
              <a:rPr dirty="0" sz="4000" spc="-145"/>
              <a:t> </a:t>
            </a:r>
            <a:r>
              <a:rPr dirty="0" sz="4000" spc="-10"/>
              <a:t>Importance</a:t>
            </a:r>
            <a:r>
              <a:rPr dirty="0" sz="4000" spc="-145"/>
              <a:t> </a:t>
            </a:r>
            <a:r>
              <a:rPr dirty="0" sz="4000" spc="-25"/>
              <a:t>of </a:t>
            </a:r>
            <a:r>
              <a:rPr dirty="0" sz="4000"/>
              <a:t>Clinical</a:t>
            </a:r>
            <a:r>
              <a:rPr dirty="0" sz="4000" spc="-90"/>
              <a:t> </a:t>
            </a:r>
            <a:r>
              <a:rPr dirty="0" sz="4000" spc="-10"/>
              <a:t>Trials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260400" y="1377355"/>
            <a:ext cx="11005820" cy="464947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333375" indent="-326390">
              <a:lnSpc>
                <a:spcPct val="100000"/>
              </a:lnSpc>
              <a:spcBef>
                <a:spcPts val="285"/>
              </a:spcBef>
              <a:buClr>
                <a:srgbClr val="0092D0"/>
              </a:buClr>
              <a:buSzPct val="117187"/>
              <a:buFont typeface="Candara"/>
              <a:buChar char="•"/>
              <a:tabLst>
                <a:tab pos="333375" algn="l"/>
              </a:tabLst>
            </a:pPr>
            <a:r>
              <a:rPr dirty="0" sz="3200" b="1">
                <a:latin typeface="Candara"/>
                <a:cs typeface="Candara"/>
              </a:rPr>
              <a:t>Clinical</a:t>
            </a:r>
            <a:r>
              <a:rPr dirty="0" sz="3200" spc="-20" b="1">
                <a:latin typeface="Candara"/>
                <a:cs typeface="Candara"/>
              </a:rPr>
              <a:t> </a:t>
            </a:r>
            <a:r>
              <a:rPr dirty="0" sz="3200" b="1">
                <a:latin typeface="Candara"/>
                <a:cs typeface="Candara"/>
              </a:rPr>
              <a:t>trials</a:t>
            </a:r>
            <a:r>
              <a:rPr dirty="0" sz="3200" spc="-20" b="1">
                <a:latin typeface="Candara"/>
                <a:cs typeface="Candara"/>
              </a:rPr>
              <a:t> </a:t>
            </a:r>
            <a:r>
              <a:rPr dirty="0" sz="3200" b="1">
                <a:latin typeface="Candara"/>
                <a:cs typeface="Candara"/>
              </a:rPr>
              <a:t>are</a:t>
            </a:r>
            <a:r>
              <a:rPr dirty="0" sz="3200" spc="-10" b="1">
                <a:latin typeface="Candara"/>
                <a:cs typeface="Candara"/>
              </a:rPr>
              <a:t> </a:t>
            </a:r>
            <a:r>
              <a:rPr dirty="0" sz="3200" b="1">
                <a:latin typeface="Candara"/>
                <a:cs typeface="Candara"/>
              </a:rPr>
              <a:t>a</a:t>
            </a:r>
            <a:r>
              <a:rPr dirty="0" sz="3200" spc="-15" b="1">
                <a:latin typeface="Candara"/>
                <a:cs typeface="Candara"/>
              </a:rPr>
              <a:t> </a:t>
            </a:r>
            <a:r>
              <a:rPr dirty="0" sz="3200" b="1">
                <a:latin typeface="Candara"/>
                <a:cs typeface="Candara"/>
              </a:rPr>
              <a:t>fundamental</a:t>
            </a:r>
            <a:r>
              <a:rPr dirty="0" sz="3200" spc="-30" b="1">
                <a:latin typeface="Candara"/>
                <a:cs typeface="Candara"/>
              </a:rPr>
              <a:t> </a:t>
            </a:r>
            <a:r>
              <a:rPr dirty="0" sz="3200" b="1">
                <a:latin typeface="Candara"/>
                <a:cs typeface="Candara"/>
              </a:rPr>
              <a:t>part</a:t>
            </a:r>
            <a:r>
              <a:rPr dirty="0" sz="3200" spc="-10" b="1">
                <a:latin typeface="Candara"/>
                <a:cs typeface="Candara"/>
              </a:rPr>
              <a:t> </a:t>
            </a:r>
            <a:r>
              <a:rPr dirty="0" sz="3200" b="1">
                <a:latin typeface="Candara"/>
                <a:cs typeface="Candara"/>
              </a:rPr>
              <a:t>of</a:t>
            </a:r>
            <a:r>
              <a:rPr dirty="0" sz="3200" spc="-20" b="1">
                <a:latin typeface="Candara"/>
                <a:cs typeface="Candara"/>
              </a:rPr>
              <a:t> </a:t>
            </a:r>
            <a:r>
              <a:rPr dirty="0" sz="3200" b="1">
                <a:latin typeface="Candara"/>
                <a:cs typeface="Candara"/>
              </a:rPr>
              <a:t>clinical</a:t>
            </a:r>
            <a:r>
              <a:rPr dirty="0" sz="3200" spc="-5" b="1">
                <a:latin typeface="Candara"/>
                <a:cs typeface="Candara"/>
              </a:rPr>
              <a:t> </a:t>
            </a:r>
            <a:r>
              <a:rPr dirty="0" sz="3200" spc="-10" b="1">
                <a:latin typeface="Candara"/>
                <a:cs typeface="Candara"/>
              </a:rPr>
              <a:t>research.</a:t>
            </a:r>
            <a:endParaRPr sz="3200">
              <a:latin typeface="Candara"/>
              <a:cs typeface="Candara"/>
            </a:endParaRPr>
          </a:p>
          <a:p>
            <a:pPr lvl="1" marL="685800" marR="154305" indent="-250190">
              <a:lnSpc>
                <a:spcPct val="100000"/>
              </a:lnSpc>
              <a:spcBef>
                <a:spcPts val="490"/>
              </a:spcBef>
              <a:buClr>
                <a:srgbClr val="0092D0"/>
              </a:buClr>
              <a:buSzPct val="79166"/>
              <a:buFont typeface="Courier New"/>
              <a:buChar char="o"/>
              <a:tabLst>
                <a:tab pos="685800" algn="l"/>
              </a:tabLst>
            </a:pPr>
            <a:r>
              <a:rPr dirty="0" sz="2400">
                <a:latin typeface="Candara"/>
                <a:cs typeface="Candara"/>
              </a:rPr>
              <a:t>Well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designed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and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conducted</a:t>
            </a:r>
            <a:r>
              <a:rPr dirty="0" sz="2400" spc="2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clinical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trials</a:t>
            </a:r>
            <a:r>
              <a:rPr dirty="0" sz="2400" spc="-2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yield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reliable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results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and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help</a:t>
            </a:r>
            <a:r>
              <a:rPr dirty="0" sz="2400" spc="15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ensure </a:t>
            </a:r>
            <a:r>
              <a:rPr dirty="0" sz="2400">
                <a:latin typeface="Candara"/>
                <a:cs typeface="Candara"/>
              </a:rPr>
              <a:t>participant </a:t>
            </a:r>
            <a:r>
              <a:rPr dirty="0" sz="2400" spc="-10">
                <a:latin typeface="Candara"/>
                <a:cs typeface="Candara"/>
              </a:rPr>
              <a:t>safety.</a:t>
            </a:r>
            <a:endParaRPr sz="2400">
              <a:latin typeface="Candara"/>
              <a:cs typeface="Candara"/>
            </a:endParaRPr>
          </a:p>
          <a:p>
            <a:pPr lvl="1" marL="685800" indent="-249554">
              <a:lnSpc>
                <a:spcPct val="100000"/>
              </a:lnSpc>
              <a:spcBef>
                <a:spcPts val="575"/>
              </a:spcBef>
              <a:buClr>
                <a:srgbClr val="0092D0"/>
              </a:buClr>
              <a:buSzPct val="79166"/>
              <a:buFont typeface="Courier New"/>
              <a:buChar char="o"/>
              <a:tabLst>
                <a:tab pos="685800" algn="l"/>
              </a:tabLst>
            </a:pPr>
            <a:r>
              <a:rPr dirty="0" sz="2400">
                <a:latin typeface="Candara"/>
                <a:cs typeface="Candara"/>
              </a:rPr>
              <a:t>Poorly</a:t>
            </a:r>
            <a:r>
              <a:rPr dirty="0" sz="2400" spc="-3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designed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clinical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trials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waste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resources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and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have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the potential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to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 spc="-25">
                <a:latin typeface="Candara"/>
                <a:cs typeface="Candara"/>
              </a:rPr>
              <a:t>put</a:t>
            </a:r>
            <a:endParaRPr sz="2400">
              <a:latin typeface="Candara"/>
              <a:cs typeface="Candara"/>
            </a:endParaRPr>
          </a:p>
          <a:p>
            <a:pPr marL="6858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Candara"/>
                <a:cs typeface="Candara"/>
              </a:rPr>
              <a:t>participant's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safety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at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risk.</a:t>
            </a:r>
            <a:endParaRPr sz="2400">
              <a:latin typeface="Candara"/>
              <a:cs typeface="Candara"/>
            </a:endParaRPr>
          </a:p>
          <a:p>
            <a:pPr marL="333375" indent="-327025">
              <a:lnSpc>
                <a:spcPct val="100000"/>
              </a:lnSpc>
              <a:spcBef>
                <a:spcPts val="1225"/>
              </a:spcBef>
              <a:buClr>
                <a:srgbClr val="0092D0"/>
              </a:buClr>
              <a:buSzPct val="117187"/>
              <a:buFont typeface="Candara"/>
              <a:buChar char="•"/>
              <a:tabLst>
                <a:tab pos="333375" algn="l"/>
              </a:tabLst>
            </a:pPr>
            <a:r>
              <a:rPr dirty="0" sz="3200" b="1">
                <a:latin typeface="Candara"/>
                <a:cs typeface="Candara"/>
              </a:rPr>
              <a:t>The</a:t>
            </a:r>
            <a:r>
              <a:rPr dirty="0" sz="3200" spc="-30" b="1">
                <a:latin typeface="Candara"/>
                <a:cs typeface="Candara"/>
              </a:rPr>
              <a:t> </a:t>
            </a:r>
            <a:r>
              <a:rPr dirty="0" sz="3200" b="1">
                <a:latin typeface="Candara"/>
                <a:cs typeface="Candara"/>
              </a:rPr>
              <a:t>principles</a:t>
            </a:r>
            <a:r>
              <a:rPr dirty="0" sz="3200" spc="-15" b="1">
                <a:latin typeface="Candara"/>
                <a:cs typeface="Candara"/>
              </a:rPr>
              <a:t> </a:t>
            </a:r>
            <a:r>
              <a:rPr dirty="0" sz="3200" b="1">
                <a:latin typeface="Candara"/>
                <a:cs typeface="Candara"/>
              </a:rPr>
              <a:t>of</a:t>
            </a:r>
            <a:r>
              <a:rPr dirty="0" sz="3200" spc="-20" b="1">
                <a:latin typeface="Candara"/>
                <a:cs typeface="Candara"/>
              </a:rPr>
              <a:t> </a:t>
            </a:r>
            <a:r>
              <a:rPr dirty="0" sz="3200" b="1">
                <a:latin typeface="Candara"/>
                <a:cs typeface="Candara"/>
              </a:rPr>
              <a:t>GCP</a:t>
            </a:r>
            <a:r>
              <a:rPr dirty="0" sz="3200" spc="-15" b="1">
                <a:latin typeface="Candara"/>
                <a:cs typeface="Candara"/>
              </a:rPr>
              <a:t> </a:t>
            </a:r>
            <a:r>
              <a:rPr dirty="0" sz="3200" b="1">
                <a:latin typeface="Candara"/>
                <a:cs typeface="Candara"/>
              </a:rPr>
              <a:t>are</a:t>
            </a:r>
            <a:r>
              <a:rPr dirty="0" sz="3200" spc="-20" b="1">
                <a:latin typeface="Candara"/>
                <a:cs typeface="Candara"/>
              </a:rPr>
              <a:t> </a:t>
            </a:r>
            <a:r>
              <a:rPr dirty="0" sz="3200" b="1">
                <a:latin typeface="Candara"/>
                <a:cs typeface="Candara"/>
              </a:rPr>
              <a:t>designed</a:t>
            </a:r>
            <a:r>
              <a:rPr dirty="0" sz="3200" spc="-15" b="1">
                <a:latin typeface="Candara"/>
                <a:cs typeface="Candara"/>
              </a:rPr>
              <a:t> </a:t>
            </a:r>
            <a:r>
              <a:rPr dirty="0" sz="3200" spc="-25" b="1">
                <a:latin typeface="Candara"/>
                <a:cs typeface="Candara"/>
              </a:rPr>
              <a:t>to:</a:t>
            </a:r>
            <a:endParaRPr sz="3200">
              <a:latin typeface="Candara"/>
              <a:cs typeface="Candara"/>
            </a:endParaRPr>
          </a:p>
          <a:p>
            <a:pPr marL="436245">
              <a:lnSpc>
                <a:spcPct val="100000"/>
              </a:lnSpc>
              <a:spcBef>
                <a:spcPts val="490"/>
              </a:spcBef>
            </a:pPr>
            <a:r>
              <a:rPr dirty="0" sz="1900">
                <a:solidFill>
                  <a:srgbClr val="0092D0"/>
                </a:solidFill>
                <a:latin typeface="Courier New"/>
                <a:cs typeface="Courier New"/>
              </a:rPr>
              <a:t>o</a:t>
            </a:r>
            <a:r>
              <a:rPr dirty="0" sz="1900" spc="-330">
                <a:solidFill>
                  <a:srgbClr val="0092D0"/>
                </a:solidFill>
                <a:latin typeface="Courier New"/>
                <a:cs typeface="Courier New"/>
              </a:rPr>
              <a:t> </a:t>
            </a:r>
            <a:r>
              <a:rPr dirty="0" sz="2400">
                <a:latin typeface="Candara"/>
                <a:cs typeface="Candara"/>
              </a:rPr>
              <a:t>be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flexible and applicable</a:t>
            </a:r>
            <a:r>
              <a:rPr dirty="0" sz="2400" spc="2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to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broad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range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of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clinical</a:t>
            </a:r>
            <a:r>
              <a:rPr dirty="0" sz="2400" spc="15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trials;</a:t>
            </a:r>
            <a:endParaRPr sz="2400">
              <a:latin typeface="Candara"/>
              <a:cs typeface="Candara"/>
            </a:endParaRPr>
          </a:p>
          <a:p>
            <a:pPr marL="436245">
              <a:lnSpc>
                <a:spcPct val="100000"/>
              </a:lnSpc>
              <a:spcBef>
                <a:spcPts val="580"/>
              </a:spcBef>
            </a:pPr>
            <a:r>
              <a:rPr dirty="0" sz="1900">
                <a:solidFill>
                  <a:srgbClr val="0092D0"/>
                </a:solidFill>
                <a:latin typeface="Courier New"/>
                <a:cs typeface="Courier New"/>
              </a:rPr>
              <a:t>o</a:t>
            </a:r>
            <a:r>
              <a:rPr dirty="0" sz="1900" spc="-325">
                <a:solidFill>
                  <a:srgbClr val="0092D0"/>
                </a:solidFill>
                <a:latin typeface="Courier New"/>
                <a:cs typeface="Courier New"/>
              </a:rPr>
              <a:t> </a:t>
            </a:r>
            <a:r>
              <a:rPr dirty="0" sz="2400">
                <a:latin typeface="Candara"/>
                <a:cs typeface="Candara"/>
              </a:rPr>
              <a:t>encourage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thoughtful consideration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and</a:t>
            </a:r>
            <a:r>
              <a:rPr dirty="0" sz="2400" spc="-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planning;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 spc="-25">
                <a:latin typeface="Candara"/>
                <a:cs typeface="Candara"/>
              </a:rPr>
              <a:t>and</a:t>
            </a:r>
            <a:endParaRPr sz="2400">
              <a:latin typeface="Candara"/>
              <a:cs typeface="Candara"/>
            </a:endParaRPr>
          </a:p>
          <a:p>
            <a:pPr marL="685800" marR="5080" indent="-250190">
              <a:lnSpc>
                <a:spcPct val="100000"/>
              </a:lnSpc>
              <a:spcBef>
                <a:spcPts val="575"/>
              </a:spcBef>
            </a:pPr>
            <a:r>
              <a:rPr dirty="0" sz="1900">
                <a:solidFill>
                  <a:srgbClr val="0092D0"/>
                </a:solidFill>
                <a:latin typeface="Courier New"/>
                <a:cs typeface="Courier New"/>
              </a:rPr>
              <a:t>o</a:t>
            </a:r>
            <a:r>
              <a:rPr dirty="0" sz="1900" spc="-325">
                <a:solidFill>
                  <a:srgbClr val="0092D0"/>
                </a:solidFill>
                <a:latin typeface="Courier New"/>
                <a:cs typeface="Courier New"/>
              </a:rPr>
              <a:t> </a:t>
            </a:r>
            <a:r>
              <a:rPr dirty="0" sz="2400">
                <a:latin typeface="Candara"/>
                <a:cs typeface="Candara"/>
              </a:rPr>
              <a:t>be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considerate</a:t>
            </a:r>
            <a:r>
              <a:rPr dirty="0" sz="2400" spc="2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of the factors</a:t>
            </a:r>
            <a:r>
              <a:rPr dirty="0" sz="2400" spc="-2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relevant to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ensuring trial quality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is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needed</a:t>
            </a:r>
            <a:r>
              <a:rPr dirty="0" sz="2400" spc="1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for</a:t>
            </a:r>
            <a:r>
              <a:rPr dirty="0" sz="2400" spc="-5">
                <a:latin typeface="Candara"/>
                <a:cs typeface="Candara"/>
              </a:rPr>
              <a:t> </a:t>
            </a:r>
            <a:r>
              <a:rPr dirty="0" sz="2400" spc="-20">
                <a:latin typeface="Candara"/>
                <a:cs typeface="Candara"/>
              </a:rPr>
              <a:t>each </a:t>
            </a:r>
            <a:r>
              <a:rPr dirty="0" sz="2400">
                <a:latin typeface="Candara"/>
                <a:cs typeface="Candara"/>
              </a:rPr>
              <a:t>clinical</a:t>
            </a:r>
            <a:r>
              <a:rPr dirty="0" sz="2400" spc="-10">
                <a:latin typeface="Candara"/>
                <a:cs typeface="Candara"/>
              </a:rPr>
              <a:t> </a:t>
            </a:r>
            <a:r>
              <a:rPr dirty="0" sz="2400" spc="-20">
                <a:latin typeface="Candara"/>
                <a:cs typeface="Candara"/>
              </a:rPr>
              <a:t>trial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634" y="132334"/>
            <a:ext cx="6188710" cy="1201420"/>
          </a:xfrm>
          <a:prstGeom prst="rect"/>
        </p:spPr>
        <p:txBody>
          <a:bodyPr wrap="square" lIns="0" tIns="66675" rIns="0" bIns="0" rtlCol="0" vert="horz">
            <a:spAutoFit/>
          </a:bodyPr>
          <a:lstStyle/>
          <a:p>
            <a:pPr marL="12700" marR="5080">
              <a:lnSpc>
                <a:spcPts val="4460"/>
              </a:lnSpc>
              <a:spcBef>
                <a:spcPts val="525"/>
              </a:spcBef>
            </a:pPr>
            <a:r>
              <a:rPr dirty="0" sz="4000"/>
              <a:t>What</a:t>
            </a:r>
            <a:r>
              <a:rPr dirty="0" sz="4000" spc="-95"/>
              <a:t> </a:t>
            </a:r>
            <a:r>
              <a:rPr dirty="0" sz="4000"/>
              <a:t>is</a:t>
            </a:r>
            <a:r>
              <a:rPr dirty="0" sz="4000" spc="-95"/>
              <a:t> </a:t>
            </a:r>
            <a:r>
              <a:rPr dirty="0" sz="4000"/>
              <a:t>unique</a:t>
            </a:r>
            <a:r>
              <a:rPr dirty="0" sz="4000" spc="-85"/>
              <a:t> </a:t>
            </a:r>
            <a:r>
              <a:rPr dirty="0" sz="4000"/>
              <a:t>about</a:t>
            </a:r>
            <a:r>
              <a:rPr dirty="0" sz="4000" spc="-90"/>
              <a:t> </a:t>
            </a:r>
            <a:r>
              <a:rPr dirty="0" sz="4000" spc="-10"/>
              <a:t>E6(R3) development</a:t>
            </a:r>
            <a:r>
              <a:rPr dirty="0" sz="4000" spc="-110"/>
              <a:t> </a:t>
            </a:r>
            <a:r>
              <a:rPr dirty="0" sz="4000" spc="-10"/>
              <a:t>process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752348" y="1608200"/>
            <a:ext cx="10857230" cy="3866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265" marR="36195" indent="-457200">
              <a:lnSpc>
                <a:spcPct val="100000"/>
              </a:lnSpc>
              <a:spcBef>
                <a:spcPts val="95"/>
              </a:spcBef>
              <a:buClr>
                <a:srgbClr val="0092D0"/>
              </a:buClr>
              <a:buFont typeface="Arial"/>
              <a:buChar char="•"/>
              <a:tabLst>
                <a:tab pos="469265" algn="l"/>
              </a:tabLst>
            </a:pPr>
            <a:r>
              <a:rPr dirty="0" sz="2800" spc="-10" b="1">
                <a:latin typeface="Candara"/>
                <a:cs typeface="Candara"/>
              </a:rPr>
              <a:t>Engagement</a:t>
            </a:r>
            <a:r>
              <a:rPr dirty="0" sz="2800" spc="-25" b="1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with</a:t>
            </a:r>
            <a:r>
              <a:rPr dirty="0" sz="2800" spc="-5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academic</a:t>
            </a:r>
            <a:r>
              <a:rPr dirty="0" sz="2800" spc="-40">
                <a:latin typeface="Candara"/>
                <a:cs typeface="Candara"/>
              </a:rPr>
              <a:t> </a:t>
            </a:r>
            <a:r>
              <a:rPr dirty="0" sz="2800" spc="-10">
                <a:latin typeface="Candara"/>
                <a:cs typeface="Candara"/>
              </a:rPr>
              <a:t>stakeholders</a:t>
            </a:r>
            <a:r>
              <a:rPr dirty="0" sz="2800" spc="-6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in</a:t>
            </a:r>
            <a:r>
              <a:rPr dirty="0" sz="2800" spc="-5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a</a:t>
            </a:r>
            <a:r>
              <a:rPr dirty="0" sz="2800" spc="-5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series</a:t>
            </a:r>
            <a:r>
              <a:rPr dirty="0" sz="2800" spc="-5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of</a:t>
            </a:r>
            <a:r>
              <a:rPr dirty="0" sz="2800" spc="-6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joint</a:t>
            </a:r>
            <a:r>
              <a:rPr dirty="0" sz="2800" spc="-55">
                <a:latin typeface="Candara"/>
                <a:cs typeface="Candara"/>
              </a:rPr>
              <a:t> </a:t>
            </a:r>
            <a:r>
              <a:rPr dirty="0" sz="2800" spc="-10">
                <a:latin typeface="Candara"/>
                <a:cs typeface="Candara"/>
              </a:rPr>
              <a:t>meetings </a:t>
            </a:r>
            <a:r>
              <a:rPr dirty="0" sz="2800">
                <a:latin typeface="Candara"/>
                <a:cs typeface="Candara"/>
              </a:rPr>
              <a:t>with</a:t>
            </a:r>
            <a:r>
              <a:rPr dirty="0" sz="2800" spc="-8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the</a:t>
            </a:r>
            <a:r>
              <a:rPr dirty="0" sz="2800" spc="-8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Expert</a:t>
            </a:r>
            <a:r>
              <a:rPr dirty="0" sz="2800" spc="-75">
                <a:latin typeface="Candara"/>
                <a:cs typeface="Candara"/>
              </a:rPr>
              <a:t> </a:t>
            </a:r>
            <a:r>
              <a:rPr dirty="0" sz="2800" spc="-10">
                <a:latin typeface="Candara"/>
                <a:cs typeface="Candara"/>
              </a:rPr>
              <a:t>Working</a:t>
            </a:r>
            <a:r>
              <a:rPr dirty="0" sz="2800" spc="-60">
                <a:latin typeface="Candara"/>
                <a:cs typeface="Candara"/>
              </a:rPr>
              <a:t> </a:t>
            </a:r>
            <a:r>
              <a:rPr dirty="0" sz="2800" spc="-10">
                <a:latin typeface="Candara"/>
                <a:cs typeface="Candara"/>
              </a:rPr>
              <a:t>Group.</a:t>
            </a:r>
            <a:endParaRPr sz="28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92D0"/>
              </a:buClr>
              <a:buFont typeface="Arial"/>
              <a:buChar char="•"/>
            </a:pPr>
            <a:endParaRPr sz="2750">
              <a:latin typeface="Candara"/>
              <a:cs typeface="Candara"/>
            </a:endParaRPr>
          </a:p>
          <a:p>
            <a:pPr marL="469265" marR="5080" indent="-457200">
              <a:lnSpc>
                <a:spcPct val="100000"/>
              </a:lnSpc>
              <a:buClr>
                <a:srgbClr val="0092D0"/>
              </a:buClr>
              <a:buFont typeface="Arial"/>
              <a:buChar char="•"/>
              <a:tabLst>
                <a:tab pos="469265" algn="l"/>
              </a:tabLst>
            </a:pPr>
            <a:r>
              <a:rPr dirty="0" sz="2800">
                <a:latin typeface="Candara"/>
                <a:cs typeface="Candara"/>
              </a:rPr>
              <a:t>New</a:t>
            </a:r>
            <a:r>
              <a:rPr dirty="0" sz="2800" spc="-9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approaches</a:t>
            </a:r>
            <a:r>
              <a:rPr dirty="0" sz="2800" spc="-8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to</a:t>
            </a:r>
            <a:r>
              <a:rPr dirty="0" sz="2800" spc="-85">
                <a:latin typeface="Candara"/>
                <a:cs typeface="Candara"/>
              </a:rPr>
              <a:t> </a:t>
            </a:r>
            <a:r>
              <a:rPr dirty="0" sz="2800" b="1">
                <a:latin typeface="Candara"/>
                <a:cs typeface="Candara"/>
              </a:rPr>
              <a:t>enhance</a:t>
            </a:r>
            <a:r>
              <a:rPr dirty="0" sz="2800" spc="-65" b="1">
                <a:latin typeface="Candara"/>
                <a:cs typeface="Candara"/>
              </a:rPr>
              <a:t> </a:t>
            </a:r>
            <a:r>
              <a:rPr dirty="0" sz="2800" spc="-10" b="1">
                <a:latin typeface="Candara"/>
                <a:cs typeface="Candara"/>
              </a:rPr>
              <a:t>transparency</a:t>
            </a:r>
            <a:r>
              <a:rPr dirty="0" sz="2800" spc="-70" b="1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(published</a:t>
            </a:r>
            <a:r>
              <a:rPr dirty="0" sz="2800" spc="-9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draft</a:t>
            </a:r>
            <a:r>
              <a:rPr dirty="0" sz="2800" spc="-100">
                <a:latin typeface="Candara"/>
                <a:cs typeface="Candara"/>
              </a:rPr>
              <a:t> </a:t>
            </a:r>
            <a:r>
              <a:rPr dirty="0" sz="2800" spc="-10">
                <a:latin typeface="Candara"/>
                <a:cs typeface="Candara"/>
              </a:rPr>
              <a:t>principles </a:t>
            </a:r>
            <a:r>
              <a:rPr dirty="0" sz="2800">
                <a:latin typeface="Candara"/>
                <a:cs typeface="Candara"/>
              </a:rPr>
              <a:t>in</a:t>
            </a:r>
            <a:r>
              <a:rPr dirty="0" sz="2800" spc="-6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April</a:t>
            </a:r>
            <a:r>
              <a:rPr dirty="0" sz="2800" spc="-6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2021</a:t>
            </a:r>
            <a:r>
              <a:rPr dirty="0" sz="2800" spc="-7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and</a:t>
            </a:r>
            <a:r>
              <a:rPr dirty="0" sz="2800" spc="-7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held</a:t>
            </a:r>
            <a:r>
              <a:rPr dirty="0" sz="2800" spc="-6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public</a:t>
            </a:r>
            <a:r>
              <a:rPr dirty="0" sz="2800" spc="-5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web</a:t>
            </a:r>
            <a:r>
              <a:rPr dirty="0" sz="2800" spc="-6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conferences</a:t>
            </a:r>
            <a:r>
              <a:rPr dirty="0" sz="2800" spc="-5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(2</a:t>
            </a:r>
            <a:r>
              <a:rPr dirty="0" sz="2800" spc="-5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days)</a:t>
            </a:r>
            <a:r>
              <a:rPr dirty="0" sz="2800" spc="-4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in</a:t>
            </a:r>
            <a:r>
              <a:rPr dirty="0" sz="2800" spc="-6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May</a:t>
            </a:r>
            <a:r>
              <a:rPr dirty="0" sz="2800" spc="-45">
                <a:latin typeface="Candara"/>
                <a:cs typeface="Candara"/>
              </a:rPr>
              <a:t> </a:t>
            </a:r>
            <a:r>
              <a:rPr dirty="0" sz="2800" spc="-10">
                <a:latin typeface="Candara"/>
                <a:cs typeface="Candara"/>
              </a:rPr>
              <a:t>2021).</a:t>
            </a:r>
            <a:endParaRPr sz="28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92D0"/>
              </a:buClr>
              <a:buFont typeface="Arial"/>
              <a:buChar char="•"/>
            </a:pPr>
            <a:endParaRPr sz="2750">
              <a:latin typeface="Candara"/>
              <a:cs typeface="Candara"/>
            </a:endParaRPr>
          </a:p>
          <a:p>
            <a:pPr marL="469265" marR="292735" indent="-457200">
              <a:lnSpc>
                <a:spcPct val="100000"/>
              </a:lnSpc>
              <a:buClr>
                <a:srgbClr val="0092D0"/>
              </a:buClr>
              <a:buFont typeface="Arial"/>
              <a:buChar char="•"/>
              <a:tabLst>
                <a:tab pos="469265" algn="l"/>
              </a:tabLst>
            </a:pPr>
            <a:r>
              <a:rPr dirty="0" sz="2800">
                <a:latin typeface="Candara"/>
                <a:cs typeface="Candara"/>
              </a:rPr>
              <a:t>Extensive</a:t>
            </a:r>
            <a:r>
              <a:rPr dirty="0" sz="2800" spc="-7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training</a:t>
            </a:r>
            <a:r>
              <a:rPr dirty="0" sz="2800" spc="-9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materials</a:t>
            </a:r>
            <a:r>
              <a:rPr dirty="0" sz="2800" spc="-9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are</a:t>
            </a:r>
            <a:r>
              <a:rPr dirty="0" sz="2800" spc="-8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planned</a:t>
            </a:r>
            <a:r>
              <a:rPr dirty="0" sz="2800" spc="-9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to</a:t>
            </a:r>
            <a:r>
              <a:rPr dirty="0" sz="2800" spc="-8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be</a:t>
            </a:r>
            <a:r>
              <a:rPr dirty="0" sz="2800" spc="-8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developed</a:t>
            </a:r>
            <a:r>
              <a:rPr dirty="0" sz="2800" spc="-7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(with</a:t>
            </a:r>
            <a:r>
              <a:rPr dirty="0" sz="2800" spc="-90">
                <a:latin typeface="Candara"/>
                <a:cs typeface="Candara"/>
              </a:rPr>
              <a:t> </a:t>
            </a:r>
            <a:r>
              <a:rPr dirty="0" sz="2800" spc="-20">
                <a:latin typeface="Candara"/>
                <a:cs typeface="Candara"/>
              </a:rPr>
              <a:t>use- </a:t>
            </a:r>
            <a:r>
              <a:rPr dirty="0" sz="2800">
                <a:latin typeface="Candara"/>
                <a:cs typeface="Candara"/>
              </a:rPr>
              <a:t>cases)</a:t>
            </a:r>
            <a:r>
              <a:rPr dirty="0" sz="2800" spc="-5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that</a:t>
            </a:r>
            <a:r>
              <a:rPr dirty="0" sz="2800" spc="-7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clarify</a:t>
            </a:r>
            <a:r>
              <a:rPr dirty="0" sz="2800" spc="-5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or</a:t>
            </a:r>
            <a:r>
              <a:rPr dirty="0" sz="2800" spc="-7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provide</a:t>
            </a:r>
            <a:r>
              <a:rPr dirty="0" sz="2800" spc="-50">
                <a:latin typeface="Candara"/>
                <a:cs typeface="Candara"/>
              </a:rPr>
              <a:t> </a:t>
            </a:r>
            <a:r>
              <a:rPr dirty="0" sz="2800" spc="-10">
                <a:latin typeface="Candara"/>
                <a:cs typeface="Candara"/>
              </a:rPr>
              <a:t>supplementary</a:t>
            </a:r>
            <a:r>
              <a:rPr dirty="0" sz="2800" spc="-80">
                <a:latin typeface="Candara"/>
                <a:cs typeface="Candara"/>
              </a:rPr>
              <a:t> </a:t>
            </a:r>
            <a:r>
              <a:rPr dirty="0" sz="2800" spc="-10">
                <a:latin typeface="Candara"/>
                <a:cs typeface="Candara"/>
              </a:rPr>
              <a:t>explanation</a:t>
            </a:r>
            <a:r>
              <a:rPr dirty="0" sz="2800" spc="-55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to</a:t>
            </a:r>
            <a:r>
              <a:rPr dirty="0" sz="2800" spc="-65">
                <a:latin typeface="Candara"/>
                <a:cs typeface="Candara"/>
              </a:rPr>
              <a:t> </a:t>
            </a:r>
            <a:r>
              <a:rPr dirty="0" sz="2800" spc="-25">
                <a:latin typeface="Candara"/>
                <a:cs typeface="Candara"/>
              </a:rPr>
              <a:t>the </a:t>
            </a:r>
            <a:r>
              <a:rPr dirty="0" sz="2800">
                <a:latin typeface="Candara"/>
                <a:cs typeface="Candara"/>
              </a:rPr>
              <a:t>application</a:t>
            </a:r>
            <a:r>
              <a:rPr dirty="0" sz="2800" spc="-6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of</a:t>
            </a:r>
            <a:r>
              <a:rPr dirty="0" sz="2800" spc="-80">
                <a:latin typeface="Candara"/>
                <a:cs typeface="Candara"/>
              </a:rPr>
              <a:t> </a:t>
            </a:r>
            <a:r>
              <a:rPr dirty="0" sz="2800">
                <a:latin typeface="Candara"/>
                <a:cs typeface="Candara"/>
              </a:rPr>
              <a:t>GCP</a:t>
            </a:r>
            <a:r>
              <a:rPr dirty="0" sz="2800" spc="-70">
                <a:latin typeface="Candara"/>
                <a:cs typeface="Candara"/>
              </a:rPr>
              <a:t> </a:t>
            </a:r>
            <a:r>
              <a:rPr dirty="0" sz="2800" spc="-10">
                <a:latin typeface="Candara"/>
                <a:cs typeface="Candara"/>
              </a:rPr>
              <a:t>guidelines.</a:t>
            </a:r>
            <a:endParaRPr sz="2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2023-06-20T08:51:16Z</dcterms:created>
  <dcterms:modified xsi:type="dcterms:W3CDTF">2023-06-20T08:51:16Z</dcterms:modified>
</cp:coreProperties>
</file>